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67F0AC-DDCB-44B9-8D00-A276BA9376A8}" v="10" dt="2022-12-13T05:05:49.5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100" d="100"/>
          <a:sy n="100" d="100"/>
        </p:scale>
        <p:origin x="936"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ce, Jared" userId="fd9193fa-68b5-4afc-8728-57f6295f956a" providerId="ADAL" clId="{6167F0AC-DDCB-44B9-8D00-A276BA9376A8}"/>
    <pc:docChg chg="undo custSel addSld delSld modSld">
      <pc:chgData name="Price, Jared" userId="fd9193fa-68b5-4afc-8728-57f6295f956a" providerId="ADAL" clId="{6167F0AC-DDCB-44B9-8D00-A276BA9376A8}" dt="2022-12-13T05:15:08.611" v="822" actId="47"/>
      <pc:docMkLst>
        <pc:docMk/>
      </pc:docMkLst>
      <pc:sldChg chg="del">
        <pc:chgData name="Price, Jared" userId="fd9193fa-68b5-4afc-8728-57f6295f956a" providerId="ADAL" clId="{6167F0AC-DDCB-44B9-8D00-A276BA9376A8}" dt="2022-12-13T05:15:08.611" v="822" actId="47"/>
        <pc:sldMkLst>
          <pc:docMk/>
          <pc:sldMk cId="1739551091" sldId="257"/>
        </pc:sldMkLst>
      </pc:sldChg>
      <pc:sldChg chg="modSp mod">
        <pc:chgData name="Price, Jared" userId="fd9193fa-68b5-4afc-8728-57f6295f956a" providerId="ADAL" clId="{6167F0AC-DDCB-44B9-8D00-A276BA9376A8}" dt="2022-12-13T05:10:47.231" v="563" actId="20577"/>
        <pc:sldMkLst>
          <pc:docMk/>
          <pc:sldMk cId="4152182473" sldId="258"/>
        </pc:sldMkLst>
        <pc:spChg chg="mod">
          <ac:chgData name="Price, Jared" userId="fd9193fa-68b5-4afc-8728-57f6295f956a" providerId="ADAL" clId="{6167F0AC-DDCB-44B9-8D00-A276BA9376A8}" dt="2022-12-13T05:10:47.231" v="563" actId="20577"/>
          <ac:spMkLst>
            <pc:docMk/>
            <pc:sldMk cId="4152182473" sldId="258"/>
            <ac:spMk id="8" creationId="{658A18F9-6D63-FC02-D179-54260F8C646E}"/>
          </ac:spMkLst>
        </pc:spChg>
      </pc:sldChg>
      <pc:sldChg chg="modSp mod">
        <pc:chgData name="Price, Jared" userId="fd9193fa-68b5-4afc-8728-57f6295f956a" providerId="ADAL" clId="{6167F0AC-DDCB-44B9-8D00-A276BA9376A8}" dt="2022-12-13T05:11:13.628" v="597" actId="20577"/>
        <pc:sldMkLst>
          <pc:docMk/>
          <pc:sldMk cId="911438894" sldId="259"/>
        </pc:sldMkLst>
        <pc:spChg chg="mod">
          <ac:chgData name="Price, Jared" userId="fd9193fa-68b5-4afc-8728-57f6295f956a" providerId="ADAL" clId="{6167F0AC-DDCB-44B9-8D00-A276BA9376A8}" dt="2022-12-13T05:11:13.628" v="597" actId="20577"/>
          <ac:spMkLst>
            <pc:docMk/>
            <pc:sldMk cId="911438894" sldId="259"/>
            <ac:spMk id="3" creationId="{A394CC0C-DBC6-3D28-F098-F658D6109832}"/>
          </ac:spMkLst>
        </pc:spChg>
      </pc:sldChg>
      <pc:sldChg chg="modSp mod">
        <pc:chgData name="Price, Jared" userId="fd9193fa-68b5-4afc-8728-57f6295f956a" providerId="ADAL" clId="{6167F0AC-DDCB-44B9-8D00-A276BA9376A8}" dt="2022-12-13T05:11:35.078" v="634" actId="20577"/>
        <pc:sldMkLst>
          <pc:docMk/>
          <pc:sldMk cId="1070577445" sldId="260"/>
        </pc:sldMkLst>
        <pc:spChg chg="mod">
          <ac:chgData name="Price, Jared" userId="fd9193fa-68b5-4afc-8728-57f6295f956a" providerId="ADAL" clId="{6167F0AC-DDCB-44B9-8D00-A276BA9376A8}" dt="2022-12-13T05:11:35.078" v="634" actId="20577"/>
          <ac:spMkLst>
            <pc:docMk/>
            <pc:sldMk cId="1070577445" sldId="260"/>
            <ac:spMk id="3" creationId="{1F5C0D86-F20A-75A1-D01D-684AFC0729F9}"/>
          </ac:spMkLst>
        </pc:spChg>
      </pc:sldChg>
      <pc:sldChg chg="addSp delSp modSp mod">
        <pc:chgData name="Price, Jared" userId="fd9193fa-68b5-4afc-8728-57f6295f956a" providerId="ADAL" clId="{6167F0AC-DDCB-44B9-8D00-A276BA9376A8}" dt="2022-12-13T05:11:54.275" v="669" actId="1076"/>
        <pc:sldMkLst>
          <pc:docMk/>
          <pc:sldMk cId="1304903820" sldId="261"/>
        </pc:sldMkLst>
        <pc:spChg chg="del">
          <ac:chgData name="Price, Jared" userId="fd9193fa-68b5-4afc-8728-57f6295f956a" providerId="ADAL" clId="{6167F0AC-DDCB-44B9-8D00-A276BA9376A8}" dt="2022-12-13T03:47:17.260" v="0" actId="478"/>
          <ac:spMkLst>
            <pc:docMk/>
            <pc:sldMk cId="1304903820" sldId="261"/>
            <ac:spMk id="2" creationId="{D93BA027-3BF1-FC51-B511-8DE9376C29AA}"/>
          </ac:spMkLst>
        </pc:spChg>
        <pc:spChg chg="del">
          <ac:chgData name="Price, Jared" userId="fd9193fa-68b5-4afc-8728-57f6295f956a" providerId="ADAL" clId="{6167F0AC-DDCB-44B9-8D00-A276BA9376A8}" dt="2022-12-13T03:47:19.034" v="1"/>
          <ac:spMkLst>
            <pc:docMk/>
            <pc:sldMk cId="1304903820" sldId="261"/>
            <ac:spMk id="3" creationId="{9A9E6B42-2F01-7E97-6A37-D36EF35FE162}"/>
          </ac:spMkLst>
        </pc:spChg>
        <pc:spChg chg="add mod">
          <ac:chgData name="Price, Jared" userId="fd9193fa-68b5-4afc-8728-57f6295f956a" providerId="ADAL" clId="{6167F0AC-DDCB-44B9-8D00-A276BA9376A8}" dt="2022-12-13T03:53:05.256" v="168" actId="313"/>
          <ac:spMkLst>
            <pc:docMk/>
            <pc:sldMk cId="1304903820" sldId="261"/>
            <ac:spMk id="6" creationId="{3DA17426-051C-589D-1437-58726A771C9F}"/>
          </ac:spMkLst>
        </pc:spChg>
        <pc:spChg chg="add mod">
          <ac:chgData name="Price, Jared" userId="fd9193fa-68b5-4afc-8728-57f6295f956a" providerId="ADAL" clId="{6167F0AC-DDCB-44B9-8D00-A276BA9376A8}" dt="2022-12-13T03:52:46.289" v="165" actId="14100"/>
          <ac:spMkLst>
            <pc:docMk/>
            <pc:sldMk cId="1304903820" sldId="261"/>
            <ac:spMk id="7" creationId="{784A4591-2B07-6B31-4325-5B32C4F74BA3}"/>
          </ac:spMkLst>
        </pc:spChg>
        <pc:spChg chg="add mod">
          <ac:chgData name="Price, Jared" userId="fd9193fa-68b5-4afc-8728-57f6295f956a" providerId="ADAL" clId="{6167F0AC-DDCB-44B9-8D00-A276BA9376A8}" dt="2022-12-13T05:11:54.275" v="669" actId="1076"/>
          <ac:spMkLst>
            <pc:docMk/>
            <pc:sldMk cId="1304903820" sldId="261"/>
            <ac:spMk id="8" creationId="{C0FAF5E4-31BD-A99A-33D9-754E1901916B}"/>
          </ac:spMkLst>
        </pc:spChg>
        <pc:graphicFrameChg chg="add del mod modGraphic">
          <ac:chgData name="Price, Jared" userId="fd9193fa-68b5-4afc-8728-57f6295f956a" providerId="ADAL" clId="{6167F0AC-DDCB-44B9-8D00-A276BA9376A8}" dt="2022-12-13T03:48:20.800" v="12" actId="478"/>
          <ac:graphicFrameMkLst>
            <pc:docMk/>
            <pc:sldMk cId="1304903820" sldId="261"/>
            <ac:graphicFrameMk id="4" creationId="{5CE26CCD-DD80-2BEC-EF9F-8276064F47E6}"/>
          </ac:graphicFrameMkLst>
        </pc:graphicFrameChg>
      </pc:sldChg>
      <pc:sldChg chg="addSp delSp modSp new mod setBg">
        <pc:chgData name="Price, Jared" userId="fd9193fa-68b5-4afc-8728-57f6295f956a" providerId="ADAL" clId="{6167F0AC-DDCB-44B9-8D00-A276BA9376A8}" dt="2022-12-13T05:12:16.716" v="737" actId="20577"/>
        <pc:sldMkLst>
          <pc:docMk/>
          <pc:sldMk cId="3890528476" sldId="262"/>
        </pc:sldMkLst>
        <pc:spChg chg="del">
          <ac:chgData name="Price, Jared" userId="fd9193fa-68b5-4afc-8728-57f6295f956a" providerId="ADAL" clId="{6167F0AC-DDCB-44B9-8D00-A276BA9376A8}" dt="2022-12-13T03:53:16.218" v="170" actId="478"/>
          <ac:spMkLst>
            <pc:docMk/>
            <pc:sldMk cId="3890528476" sldId="262"/>
            <ac:spMk id="2" creationId="{46BA06CD-9D0D-FCC0-614C-8B3D691188D7}"/>
          </ac:spMkLst>
        </pc:spChg>
        <pc:spChg chg="mod">
          <ac:chgData name="Price, Jared" userId="fd9193fa-68b5-4afc-8728-57f6295f956a" providerId="ADAL" clId="{6167F0AC-DDCB-44B9-8D00-A276BA9376A8}" dt="2022-12-13T05:12:16.716" v="737" actId="20577"/>
          <ac:spMkLst>
            <pc:docMk/>
            <pc:sldMk cId="3890528476" sldId="262"/>
            <ac:spMk id="3" creationId="{BCDFA94E-8026-3452-4631-63DE5BBDA88B}"/>
          </ac:spMkLst>
        </pc:spChg>
        <pc:spChg chg="add mod">
          <ac:chgData name="Price, Jared" userId="fd9193fa-68b5-4afc-8728-57f6295f956a" providerId="ADAL" clId="{6167F0AC-DDCB-44B9-8D00-A276BA9376A8}" dt="2022-12-13T05:06:07.986" v="197" actId="1076"/>
          <ac:spMkLst>
            <pc:docMk/>
            <pc:sldMk cId="3890528476" sldId="262"/>
            <ac:spMk id="8" creationId="{B96CF113-353A-09C1-0BF9-F5D1494FE4C9}"/>
          </ac:spMkLst>
        </pc:spChg>
        <pc:spChg chg="add">
          <ac:chgData name="Price, Jared" userId="fd9193fa-68b5-4afc-8728-57f6295f956a" providerId="ADAL" clId="{6167F0AC-DDCB-44B9-8D00-A276BA9376A8}" dt="2022-12-13T05:05:01.274" v="176" actId="26606"/>
          <ac:spMkLst>
            <pc:docMk/>
            <pc:sldMk cId="3890528476" sldId="262"/>
            <ac:spMk id="11" creationId="{638B61BD-0EE1-4D29-B894-126CD61C5DED}"/>
          </ac:spMkLst>
        </pc:spChg>
        <pc:spChg chg="add">
          <ac:chgData name="Price, Jared" userId="fd9193fa-68b5-4afc-8728-57f6295f956a" providerId="ADAL" clId="{6167F0AC-DDCB-44B9-8D00-A276BA9376A8}" dt="2022-12-13T05:05:01.274" v="176" actId="26606"/>
          <ac:spMkLst>
            <pc:docMk/>
            <pc:sldMk cId="3890528476" sldId="262"/>
            <ac:spMk id="13" creationId="{BBC14DD5-C584-4158-BF76-ECE3C6DB48AD}"/>
          </ac:spMkLst>
        </pc:spChg>
        <pc:picChg chg="add mod ord">
          <ac:chgData name="Price, Jared" userId="fd9193fa-68b5-4afc-8728-57f6295f956a" providerId="ADAL" clId="{6167F0AC-DDCB-44B9-8D00-A276BA9376A8}" dt="2022-12-13T05:05:01.274" v="176" actId="26606"/>
          <ac:picMkLst>
            <pc:docMk/>
            <pc:sldMk cId="3890528476" sldId="262"/>
            <ac:picMk id="4" creationId="{3599039B-57FA-D133-FC7C-467C00C63B47}"/>
          </ac:picMkLst>
        </pc:picChg>
        <pc:picChg chg="add mod">
          <ac:chgData name="Price, Jared" userId="fd9193fa-68b5-4afc-8728-57f6295f956a" providerId="ADAL" clId="{6167F0AC-DDCB-44B9-8D00-A276BA9376A8}" dt="2022-12-13T05:05:01.274" v="176" actId="26606"/>
          <ac:picMkLst>
            <pc:docMk/>
            <pc:sldMk cId="3890528476" sldId="262"/>
            <ac:picMk id="5" creationId="{B9C2DCC3-1D63-C52B-157B-4FE0C6ACB68E}"/>
          </ac:picMkLst>
        </pc:picChg>
        <pc:picChg chg="add mod">
          <ac:chgData name="Price, Jared" userId="fd9193fa-68b5-4afc-8728-57f6295f956a" providerId="ADAL" clId="{6167F0AC-DDCB-44B9-8D00-A276BA9376A8}" dt="2022-12-13T05:05:01.274" v="176" actId="26606"/>
          <ac:picMkLst>
            <pc:docMk/>
            <pc:sldMk cId="3890528476" sldId="262"/>
            <ac:picMk id="6" creationId="{4A5B6873-F0E2-6377-5D5C-3E8A00F496AB}"/>
          </ac:picMkLst>
        </pc:picChg>
        <pc:picChg chg="add del mod">
          <ac:chgData name="Price, Jared" userId="fd9193fa-68b5-4afc-8728-57f6295f956a" providerId="ADAL" clId="{6167F0AC-DDCB-44B9-8D00-A276BA9376A8}" dt="2022-12-13T05:04:57.327" v="175" actId="478"/>
          <ac:picMkLst>
            <pc:docMk/>
            <pc:sldMk cId="3890528476" sldId="262"/>
            <ac:picMk id="7" creationId="{59A96140-99A5-E440-9C2A-D68F7AA5A3C6}"/>
          </ac:picMkLst>
        </pc:picChg>
      </pc:sldChg>
      <pc:sldChg chg="addSp delSp modSp new mod">
        <pc:chgData name="Price, Jared" userId="fd9193fa-68b5-4afc-8728-57f6295f956a" providerId="ADAL" clId="{6167F0AC-DDCB-44B9-8D00-A276BA9376A8}" dt="2022-12-13T05:12:40.932" v="821" actId="20577"/>
        <pc:sldMkLst>
          <pc:docMk/>
          <pc:sldMk cId="1765337576" sldId="263"/>
        </pc:sldMkLst>
        <pc:spChg chg="del">
          <ac:chgData name="Price, Jared" userId="fd9193fa-68b5-4afc-8728-57f6295f956a" providerId="ADAL" clId="{6167F0AC-DDCB-44B9-8D00-A276BA9376A8}" dt="2022-12-13T05:08:18.319" v="285" actId="478"/>
          <ac:spMkLst>
            <pc:docMk/>
            <pc:sldMk cId="1765337576" sldId="263"/>
            <ac:spMk id="2" creationId="{1E01B548-5B9D-9E0C-2DAA-16EB5AF33BA5}"/>
          </ac:spMkLst>
        </pc:spChg>
        <pc:spChg chg="mod">
          <ac:chgData name="Price, Jared" userId="fd9193fa-68b5-4afc-8728-57f6295f956a" providerId="ADAL" clId="{6167F0AC-DDCB-44B9-8D00-A276BA9376A8}" dt="2022-12-13T05:12:40.932" v="821" actId="20577"/>
          <ac:spMkLst>
            <pc:docMk/>
            <pc:sldMk cId="1765337576" sldId="263"/>
            <ac:spMk id="3" creationId="{B386C6FB-EC2E-3866-68CF-261E042F3DE4}"/>
          </ac:spMkLst>
        </pc:spChg>
        <pc:picChg chg="add mod modCrop">
          <ac:chgData name="Price, Jared" userId="fd9193fa-68b5-4afc-8728-57f6295f956a" providerId="ADAL" clId="{6167F0AC-DDCB-44B9-8D00-A276BA9376A8}" dt="2022-12-13T05:08:23.945" v="290" actId="1076"/>
          <ac:picMkLst>
            <pc:docMk/>
            <pc:sldMk cId="1765337576" sldId="263"/>
            <ac:picMk id="5" creationId="{187340B7-43C4-F452-22B2-0D7319623FD7}"/>
          </ac:picMkLst>
        </pc:picChg>
        <pc:picChg chg="add mod modCrop">
          <ac:chgData name="Price, Jared" userId="fd9193fa-68b5-4afc-8728-57f6295f956a" providerId="ADAL" clId="{6167F0AC-DDCB-44B9-8D00-A276BA9376A8}" dt="2022-12-13T05:08:25.341" v="291" actId="1076"/>
          <ac:picMkLst>
            <pc:docMk/>
            <pc:sldMk cId="1765337576" sldId="263"/>
            <ac:picMk id="7" creationId="{0882D087-37E7-3F12-B425-28672AB75F2A}"/>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3A992-A2B1-B5B4-3981-3545504318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639C8CBB-FBBE-1678-481B-6E88825AE8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47AD03D0-89AE-287C-E306-6AF553F5E8E0}"/>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5" name="Footer Placeholder 4">
            <a:extLst>
              <a:ext uri="{FF2B5EF4-FFF2-40B4-BE49-F238E27FC236}">
                <a16:creationId xmlns:a16="http://schemas.microsoft.com/office/drawing/2014/main" id="{FB906042-B73D-A677-7863-65A7DAB8F1F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85CCA70-A8D9-FF38-05D9-CD593BB96214}"/>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4146953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D7A1C-AE1F-3D67-D894-1552061E6BF3}"/>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7AD3843-C86A-CE9A-F926-B9E6CB05EC3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4791C20-F8D7-4AEB-0F44-8C26EFF0FFAE}"/>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5" name="Footer Placeholder 4">
            <a:extLst>
              <a:ext uri="{FF2B5EF4-FFF2-40B4-BE49-F238E27FC236}">
                <a16:creationId xmlns:a16="http://schemas.microsoft.com/office/drawing/2014/main" id="{BD84FAE7-4CC6-C4C1-891A-741DFCC93BC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0677958-F7D7-5E94-9C2F-22C166B80FB1}"/>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26664176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B72CFA-D8F1-6BAB-D833-29C8F6DF65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F4C9915-DDE5-28F2-62C8-AB7CA86826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E6BCAEC-65FF-CA0D-428D-683899DF0053}"/>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5" name="Footer Placeholder 4">
            <a:extLst>
              <a:ext uri="{FF2B5EF4-FFF2-40B4-BE49-F238E27FC236}">
                <a16:creationId xmlns:a16="http://schemas.microsoft.com/office/drawing/2014/main" id="{1C8EA8EE-9938-1085-FD9E-E7029A377D0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89347D8-DFE0-8558-C551-A50B164746F4}"/>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2010817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577F4-F86F-22FF-A50B-D19FF003B153}"/>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AA4810E2-B1A9-C02B-E57E-56032126F0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68DD068-BB70-1D3B-F162-6C3D66227467}"/>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5" name="Footer Placeholder 4">
            <a:extLst>
              <a:ext uri="{FF2B5EF4-FFF2-40B4-BE49-F238E27FC236}">
                <a16:creationId xmlns:a16="http://schemas.microsoft.com/office/drawing/2014/main" id="{FF8FBF99-729E-6966-7960-86D66F684DC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C67FF62-D4B5-7CF9-711B-EA3B7D8D5303}"/>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1907623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53D1A-C3EF-3E86-3697-6740C3EA9C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F3049D08-1D4C-3A24-B5C8-59BB7412F4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3340EC-D3EA-8689-325F-9C8A7BF294E1}"/>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5" name="Footer Placeholder 4">
            <a:extLst>
              <a:ext uri="{FF2B5EF4-FFF2-40B4-BE49-F238E27FC236}">
                <a16:creationId xmlns:a16="http://schemas.microsoft.com/office/drawing/2014/main" id="{66A79AD0-2340-BA88-33F4-B935EC68C74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53C5717-7F4F-F4D2-7D3B-9F250917F8B5}"/>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1615896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5D827-BB89-1B10-44B8-F699CF32240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A8EBA4C-0451-44F8-B276-D0487D880D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284AB091-30C3-5CB1-9992-3CA4455E722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B559FFD-61C9-4DB3-968B-0BD25B324280}"/>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6" name="Footer Placeholder 5">
            <a:extLst>
              <a:ext uri="{FF2B5EF4-FFF2-40B4-BE49-F238E27FC236}">
                <a16:creationId xmlns:a16="http://schemas.microsoft.com/office/drawing/2014/main" id="{D80D9A02-01B3-5F9E-18CB-1F7B6848A16C}"/>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4266C9D-B82F-0BC8-BFFE-8F8768D9D80C}"/>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2011045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9DCA9-F99B-C93E-AAC0-B11D640B2F57}"/>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E7F1F4ED-1564-42D2-B2D2-4B9518414C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FC3E12-24AD-AE21-26F6-6CC3469ECA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143679A7-48B1-4DF0-A241-9820AAE9DB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ACE5B8-A3CB-2445-73C5-EBB4BF6280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1D7B2BD1-CEF9-496B-B4B6-5127E2BD4740}"/>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8" name="Footer Placeholder 7">
            <a:extLst>
              <a:ext uri="{FF2B5EF4-FFF2-40B4-BE49-F238E27FC236}">
                <a16:creationId xmlns:a16="http://schemas.microsoft.com/office/drawing/2014/main" id="{AC678F13-4D44-E817-01A3-90F3506F4D3D}"/>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B7E67985-40D4-375C-DE03-ED0CE50679D0}"/>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1754820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3A51E-CAC8-4088-6CD3-03CF70A5C2CA}"/>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7419FA3C-44C7-7381-A1B3-659D53AF49E5}"/>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4" name="Footer Placeholder 3">
            <a:extLst>
              <a:ext uri="{FF2B5EF4-FFF2-40B4-BE49-F238E27FC236}">
                <a16:creationId xmlns:a16="http://schemas.microsoft.com/office/drawing/2014/main" id="{34027C5D-D3A5-1729-672A-8C452DC79694}"/>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94313E30-FB7A-BF7C-BC94-554F607EEF27}"/>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1781569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F31BE-2CB6-030C-711F-AF5186218207}"/>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3" name="Footer Placeholder 2">
            <a:extLst>
              <a:ext uri="{FF2B5EF4-FFF2-40B4-BE49-F238E27FC236}">
                <a16:creationId xmlns:a16="http://schemas.microsoft.com/office/drawing/2014/main" id="{0B1E026E-6CFE-9615-48E1-352DB8287C22}"/>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E94283F0-8A8A-FBBD-6BD4-0BC8A872D8F8}"/>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666856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C670F-9A11-C9DF-DF60-B63FA3C52E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5E21627D-DF1E-1A58-9231-2C86DC137E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FE244482-7373-E654-7522-821745E92E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BEDB05-09EF-232D-A1B9-32B101624464}"/>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6" name="Footer Placeholder 5">
            <a:extLst>
              <a:ext uri="{FF2B5EF4-FFF2-40B4-BE49-F238E27FC236}">
                <a16:creationId xmlns:a16="http://schemas.microsoft.com/office/drawing/2014/main" id="{E2E1964F-A308-B73F-85B7-BCFD471073B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ED63981-D1FB-A4D4-2A8E-1C87A84D4196}"/>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9955073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855C1-7A43-60EA-45D4-D03639CCC4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51C62441-9DCE-9955-07EB-107BA5F198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61C14A38-22A5-3645-5B01-301C95D459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C2E5A8-026D-DEA2-832E-D3AB78341599}"/>
              </a:ext>
            </a:extLst>
          </p:cNvPr>
          <p:cNvSpPr>
            <a:spLocks noGrp="1"/>
          </p:cNvSpPr>
          <p:nvPr>
            <p:ph type="dt" sz="half" idx="10"/>
          </p:nvPr>
        </p:nvSpPr>
        <p:spPr/>
        <p:txBody>
          <a:bodyPr/>
          <a:lstStyle/>
          <a:p>
            <a:fld id="{106B8E19-3CA0-4F10-B966-8FF356ECB26E}" type="datetimeFigureOut">
              <a:rPr lang="en-CA" smtClean="0"/>
              <a:t>2022-12-12</a:t>
            </a:fld>
            <a:endParaRPr lang="en-CA"/>
          </a:p>
        </p:txBody>
      </p:sp>
      <p:sp>
        <p:nvSpPr>
          <p:cNvPr id="6" name="Footer Placeholder 5">
            <a:extLst>
              <a:ext uri="{FF2B5EF4-FFF2-40B4-BE49-F238E27FC236}">
                <a16:creationId xmlns:a16="http://schemas.microsoft.com/office/drawing/2014/main" id="{72D196D1-CE7F-0801-2E5E-519E470485B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0A37E0B-CD63-FA83-2332-3ABA0C5602C0}"/>
              </a:ext>
            </a:extLst>
          </p:cNvPr>
          <p:cNvSpPr>
            <a:spLocks noGrp="1"/>
          </p:cNvSpPr>
          <p:nvPr>
            <p:ph type="sldNum" sz="quarter" idx="12"/>
          </p:nvPr>
        </p:nvSpPr>
        <p:spPr/>
        <p:txBody>
          <a:bodyPr/>
          <a:lstStyle/>
          <a:p>
            <a:fld id="{62C31399-A9C7-48E2-9C46-19B4105B912B}" type="slidenum">
              <a:rPr lang="en-CA" smtClean="0"/>
              <a:t>‹#›</a:t>
            </a:fld>
            <a:endParaRPr lang="en-CA"/>
          </a:p>
        </p:txBody>
      </p:sp>
    </p:spTree>
    <p:extLst>
      <p:ext uri="{BB962C8B-B14F-4D97-AF65-F5344CB8AC3E}">
        <p14:creationId xmlns:p14="http://schemas.microsoft.com/office/powerpoint/2010/main" val="224451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4A6D11-9135-5E67-832E-965ED14548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1C8A77A-DE28-2A72-561F-1FEC0EBA2F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2BF412C-D251-9B70-956D-26CFC21FD9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6B8E19-3CA0-4F10-B966-8FF356ECB26E}" type="datetimeFigureOut">
              <a:rPr lang="en-CA" smtClean="0"/>
              <a:t>2022-12-12</a:t>
            </a:fld>
            <a:endParaRPr lang="en-CA"/>
          </a:p>
        </p:txBody>
      </p:sp>
      <p:sp>
        <p:nvSpPr>
          <p:cNvPr id="5" name="Footer Placeholder 4">
            <a:extLst>
              <a:ext uri="{FF2B5EF4-FFF2-40B4-BE49-F238E27FC236}">
                <a16:creationId xmlns:a16="http://schemas.microsoft.com/office/drawing/2014/main" id="{ED348956-ABAA-5DA8-B9A1-C84CF980CC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709E22E7-332C-2DF5-E2FE-37DFD52A70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31399-A9C7-48E2-9C46-19B4105B912B}" type="slidenum">
              <a:rPr lang="en-CA" smtClean="0"/>
              <a:t>‹#›</a:t>
            </a:fld>
            <a:endParaRPr lang="en-CA"/>
          </a:p>
        </p:txBody>
      </p:sp>
    </p:spTree>
    <p:extLst>
      <p:ext uri="{BB962C8B-B14F-4D97-AF65-F5344CB8AC3E}">
        <p14:creationId xmlns:p14="http://schemas.microsoft.com/office/powerpoint/2010/main" val="2760600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hyperlink" Target="http://dx.doi.org/10.1016/j.molmed.2012.11.006" TargetMode="External"/><Relationship Id="rId5" Type="http://schemas.openxmlformats.org/officeDocument/2006/relationships/hyperlink" Target="http://dx.doi.org/10.1038/s41576-019-0099-1"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1DFBA-888D-97F4-5595-3B3E18B4BC10}"/>
              </a:ext>
            </a:extLst>
          </p:cNvPr>
          <p:cNvSpPr>
            <a:spLocks noGrp="1"/>
          </p:cNvSpPr>
          <p:nvPr>
            <p:ph type="ctrTitle"/>
          </p:nvPr>
        </p:nvSpPr>
        <p:spPr/>
        <p:txBody>
          <a:bodyPr/>
          <a:lstStyle/>
          <a:p>
            <a:r>
              <a:rPr lang="en-US" dirty="0"/>
              <a:t>Learning Artifacts</a:t>
            </a:r>
            <a:endParaRPr lang="en-CA" dirty="0"/>
          </a:p>
        </p:txBody>
      </p:sp>
      <p:sp>
        <p:nvSpPr>
          <p:cNvPr id="3" name="Subtitle 2">
            <a:extLst>
              <a:ext uri="{FF2B5EF4-FFF2-40B4-BE49-F238E27FC236}">
                <a16:creationId xmlns:a16="http://schemas.microsoft.com/office/drawing/2014/main" id="{07613EFB-C952-E441-C6FB-670012DC7E90}"/>
              </a:ext>
            </a:extLst>
          </p:cNvPr>
          <p:cNvSpPr>
            <a:spLocks noGrp="1"/>
          </p:cNvSpPr>
          <p:nvPr>
            <p:ph type="subTitle" idx="1"/>
          </p:nvPr>
        </p:nvSpPr>
        <p:spPr/>
        <p:txBody>
          <a:bodyPr/>
          <a:lstStyle/>
          <a:p>
            <a:r>
              <a:rPr lang="en-US" dirty="0"/>
              <a:t>974 CGPS</a:t>
            </a:r>
            <a:endParaRPr lang="en-CA" dirty="0"/>
          </a:p>
        </p:txBody>
      </p:sp>
    </p:spTree>
    <p:extLst>
      <p:ext uri="{BB962C8B-B14F-4D97-AF65-F5344CB8AC3E}">
        <p14:creationId xmlns:p14="http://schemas.microsoft.com/office/powerpoint/2010/main" val="2372544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3187D37-31E2-AF97-57DC-0A1C12961DEA}"/>
              </a:ext>
            </a:extLst>
          </p:cNvPr>
          <p:cNvPicPr>
            <a:picLocks noGrp="1" noChangeAspect="1"/>
          </p:cNvPicPr>
          <p:nvPr>
            <p:ph idx="1"/>
          </p:nvPr>
        </p:nvPicPr>
        <p:blipFill rotWithShape="1">
          <a:blip r:embed="rId2"/>
          <a:srcRect l="18914" t="32108" r="70038" b="47034"/>
          <a:stretch/>
        </p:blipFill>
        <p:spPr>
          <a:xfrm>
            <a:off x="643467" y="1905468"/>
            <a:ext cx="5291666" cy="3047063"/>
          </a:xfrm>
          <a:prstGeom prst="rect">
            <a:avLst/>
          </a:prstGeom>
        </p:spPr>
      </p:pic>
      <p:pic>
        <p:nvPicPr>
          <p:cNvPr id="7" name="Picture 6">
            <a:extLst>
              <a:ext uri="{FF2B5EF4-FFF2-40B4-BE49-F238E27FC236}">
                <a16:creationId xmlns:a16="http://schemas.microsoft.com/office/drawing/2014/main" id="{33EFD38B-EDF4-0DCA-C424-C436664A8AB3}"/>
              </a:ext>
            </a:extLst>
          </p:cNvPr>
          <p:cNvPicPr>
            <a:picLocks noChangeAspect="1"/>
          </p:cNvPicPr>
          <p:nvPr/>
        </p:nvPicPr>
        <p:blipFill rotWithShape="1">
          <a:blip r:embed="rId2"/>
          <a:srcRect l="18750" t="66008" r="69974" b="12985"/>
          <a:stretch/>
        </p:blipFill>
        <p:spPr>
          <a:xfrm>
            <a:off x="6256865" y="1925612"/>
            <a:ext cx="5291667" cy="3006775"/>
          </a:xfrm>
          <a:prstGeom prst="rect">
            <a:avLst/>
          </a:prstGeom>
        </p:spPr>
      </p:pic>
      <p:sp>
        <p:nvSpPr>
          <p:cNvPr id="8" name="TextBox 7">
            <a:extLst>
              <a:ext uri="{FF2B5EF4-FFF2-40B4-BE49-F238E27FC236}">
                <a16:creationId xmlns:a16="http://schemas.microsoft.com/office/drawing/2014/main" id="{658A18F9-6D63-FC02-D179-54260F8C646E}"/>
              </a:ext>
            </a:extLst>
          </p:cNvPr>
          <p:cNvSpPr txBox="1"/>
          <p:nvPr/>
        </p:nvSpPr>
        <p:spPr>
          <a:xfrm>
            <a:off x="643467" y="5038532"/>
            <a:ext cx="10478277" cy="1015663"/>
          </a:xfrm>
          <a:prstGeom prst="rect">
            <a:avLst/>
          </a:prstGeom>
          <a:noFill/>
        </p:spPr>
        <p:txBody>
          <a:bodyPr wrap="square" rtlCol="0">
            <a:spAutoFit/>
          </a:bodyPr>
          <a:lstStyle/>
          <a:p>
            <a:r>
              <a:rPr lang="en-US" sz="1200" dirty="0"/>
              <a:t>Dr. Roel </a:t>
            </a:r>
            <a:r>
              <a:rPr lang="en-US" sz="1200" dirty="0" err="1"/>
              <a:t>Nusse</a:t>
            </a:r>
            <a:r>
              <a:rPr lang="en-US" sz="1200" dirty="0"/>
              <a:t> is a highly esteemed researcher from Stanford who was recently awarded the prestigious Gairdner International Award in 2020. As part of this award’s tenure, the recipient goes on a tour of the nation to present their research. I attended this lecture and the subsequent coffee afterwards. I consider this an important artifact as I normally would be hesitant to engage in a social setting such as this, especially considering Dr. </a:t>
            </a:r>
            <a:r>
              <a:rPr lang="en-US" sz="1200" dirty="0" err="1"/>
              <a:t>Nusse’s</a:t>
            </a:r>
            <a:r>
              <a:rPr lang="en-US" sz="1200" dirty="0"/>
              <a:t> reputation. Despite myself, I attended this and got to speak with him and ask him questions regarding my own research. I considered this an excellent learning opportunity for my own academic development due to the perspective I could engage in. (Interpersonal skills, career development)</a:t>
            </a:r>
            <a:endParaRPr lang="en-CA" sz="1200" dirty="0"/>
          </a:p>
        </p:txBody>
      </p:sp>
    </p:spTree>
    <p:extLst>
      <p:ext uri="{BB962C8B-B14F-4D97-AF65-F5344CB8AC3E}">
        <p14:creationId xmlns:p14="http://schemas.microsoft.com/office/powerpoint/2010/main" val="4152182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94CC0C-DBC6-3D28-F098-F658D6109832}"/>
              </a:ext>
            </a:extLst>
          </p:cNvPr>
          <p:cNvSpPr>
            <a:spLocks noGrp="1"/>
          </p:cNvSpPr>
          <p:nvPr>
            <p:ph idx="1"/>
          </p:nvPr>
        </p:nvSpPr>
        <p:spPr>
          <a:xfrm>
            <a:off x="838200" y="4525347"/>
            <a:ext cx="10515600" cy="1651615"/>
          </a:xfrm>
        </p:spPr>
        <p:txBody>
          <a:bodyPr>
            <a:normAutofit/>
          </a:bodyPr>
          <a:lstStyle/>
          <a:p>
            <a:r>
              <a:rPr lang="en-US" sz="1400" dirty="0"/>
              <a:t>This was a workshop to improve on my excel skills. I consider this important for professional development as it taught me skills which will ultimately make me more efficient and save time, but also in the immense value excel has in data management. Being more competent in</a:t>
            </a:r>
            <a:r>
              <a:rPr lang="en-CA" sz="1400" dirty="0"/>
              <a:t> Excel makes me a more competent professional. (Research and Project Management)</a:t>
            </a:r>
            <a:endParaRPr lang="en-US" sz="1400" dirty="0"/>
          </a:p>
        </p:txBody>
      </p:sp>
      <p:pic>
        <p:nvPicPr>
          <p:cNvPr id="5" name="Picture 4">
            <a:extLst>
              <a:ext uri="{FF2B5EF4-FFF2-40B4-BE49-F238E27FC236}">
                <a16:creationId xmlns:a16="http://schemas.microsoft.com/office/drawing/2014/main" id="{8DCB99F3-9DE5-B2A6-C278-46F8C3FE5E3C}"/>
              </a:ext>
            </a:extLst>
          </p:cNvPr>
          <p:cNvPicPr>
            <a:picLocks noChangeAspect="1"/>
          </p:cNvPicPr>
          <p:nvPr/>
        </p:nvPicPr>
        <p:blipFill rotWithShape="1">
          <a:blip r:embed="rId2"/>
          <a:srcRect l="4975" t="26726" r="70230" b="13139"/>
          <a:stretch/>
        </p:blipFill>
        <p:spPr>
          <a:xfrm>
            <a:off x="1240972" y="542566"/>
            <a:ext cx="4982547" cy="3675399"/>
          </a:xfrm>
          <a:prstGeom prst="rect">
            <a:avLst/>
          </a:prstGeom>
        </p:spPr>
      </p:pic>
    </p:spTree>
    <p:extLst>
      <p:ext uri="{BB962C8B-B14F-4D97-AF65-F5344CB8AC3E}">
        <p14:creationId xmlns:p14="http://schemas.microsoft.com/office/powerpoint/2010/main" val="911438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5C0D86-F20A-75A1-D01D-684AFC0729F9}"/>
              </a:ext>
            </a:extLst>
          </p:cNvPr>
          <p:cNvSpPr>
            <a:spLocks noGrp="1"/>
          </p:cNvSpPr>
          <p:nvPr>
            <p:ph idx="1"/>
          </p:nvPr>
        </p:nvSpPr>
        <p:spPr>
          <a:xfrm>
            <a:off x="838200" y="4907901"/>
            <a:ext cx="10515600" cy="1269061"/>
          </a:xfrm>
        </p:spPr>
        <p:txBody>
          <a:bodyPr>
            <a:normAutofit/>
          </a:bodyPr>
          <a:lstStyle/>
          <a:p>
            <a:r>
              <a:rPr lang="en-US" sz="1400" dirty="0"/>
              <a:t>I engaged in these independent learning activities to learn time management skills. They taught novel frameworks for organizing workflow to limit the number of distractions. This information was useful in helping me be more efficient and hopefully manage my time a bit better. (Intrapersonal skills, life balance)</a:t>
            </a:r>
            <a:endParaRPr lang="en-CA" sz="1400" dirty="0"/>
          </a:p>
        </p:txBody>
      </p:sp>
      <p:pic>
        <p:nvPicPr>
          <p:cNvPr id="5" name="Picture 4">
            <a:extLst>
              <a:ext uri="{FF2B5EF4-FFF2-40B4-BE49-F238E27FC236}">
                <a16:creationId xmlns:a16="http://schemas.microsoft.com/office/drawing/2014/main" id="{01F89733-044E-543B-1C9D-0A5E5889985C}"/>
              </a:ext>
            </a:extLst>
          </p:cNvPr>
          <p:cNvPicPr>
            <a:picLocks noChangeAspect="1"/>
          </p:cNvPicPr>
          <p:nvPr/>
        </p:nvPicPr>
        <p:blipFill rotWithShape="1">
          <a:blip r:embed="rId2"/>
          <a:srcRect l="15383" t="29997" r="59898" b="27481"/>
          <a:stretch/>
        </p:blipFill>
        <p:spPr>
          <a:xfrm>
            <a:off x="447868" y="558738"/>
            <a:ext cx="7604450" cy="3978800"/>
          </a:xfrm>
          <a:prstGeom prst="rect">
            <a:avLst/>
          </a:prstGeom>
        </p:spPr>
      </p:pic>
    </p:spTree>
    <p:extLst>
      <p:ext uri="{BB962C8B-B14F-4D97-AF65-F5344CB8AC3E}">
        <p14:creationId xmlns:p14="http://schemas.microsoft.com/office/powerpoint/2010/main" val="1070577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3DA17426-051C-589D-1437-58726A771C9F}"/>
              </a:ext>
            </a:extLst>
          </p:cNvPr>
          <p:cNvSpPr>
            <a:spLocks noGrp="1"/>
          </p:cNvSpPr>
          <p:nvPr>
            <p:ph idx="1"/>
          </p:nvPr>
        </p:nvSpPr>
        <p:spPr>
          <a:xfrm>
            <a:off x="-1" y="0"/>
            <a:ext cx="12106275" cy="6858000"/>
          </a:xfrm>
        </p:spPr>
        <p:txBody>
          <a:bodyPr numCol="6">
            <a:noAutofit/>
          </a:bodyPr>
          <a:lstStyle/>
          <a:p>
            <a:pPr marL="0" indent="0">
              <a:lnSpc>
                <a:spcPct val="100000"/>
              </a:lnSpc>
              <a:buNone/>
            </a:pPr>
            <a:r>
              <a:rPr lang="en-US" sz="500" dirty="0"/>
              <a:t>Oct 3 /22</a:t>
            </a:r>
          </a:p>
          <a:p>
            <a:pPr marL="0" indent="0">
              <a:lnSpc>
                <a:spcPct val="100000"/>
              </a:lnSpc>
              <a:buNone/>
            </a:pPr>
            <a:r>
              <a:rPr lang="en-US" sz="500" dirty="0"/>
              <a:t>This marks the first passage I’ve written on the subject of being a graduate student. Its been about four months since I’ve started this project and in a scary way</a:t>
            </a:r>
          </a:p>
          <a:p>
            <a:pPr marL="0" indent="0">
              <a:lnSpc>
                <a:spcPct val="100000"/>
              </a:lnSpc>
              <a:buNone/>
            </a:pPr>
            <a:r>
              <a:rPr lang="en-US" sz="500" dirty="0"/>
              <a:t>that means I only have 32 months left and by that I mean I only have 28 months left. Time has flown by faster than I can imagine and I feel caught between the world </a:t>
            </a:r>
          </a:p>
          <a:p>
            <a:pPr marL="0" indent="0">
              <a:lnSpc>
                <a:spcPct val="100000"/>
              </a:lnSpc>
              <a:buNone/>
            </a:pPr>
            <a:r>
              <a:rPr lang="en-US" sz="500" dirty="0"/>
              <a:t>of doing too little and doing too much. It is probably better summed by having too few results and too little time in the day. I’ve learned a lot in my brief tenure,</a:t>
            </a:r>
          </a:p>
          <a:p>
            <a:pPr marL="0" indent="0">
              <a:lnSpc>
                <a:spcPct val="100000"/>
              </a:lnSpc>
              <a:buNone/>
            </a:pPr>
            <a:r>
              <a:rPr lang="en-US" sz="500" dirty="0"/>
              <a:t>plenty of scientific skills that I wouldn’t have thought available, hell, I learned how to anesthetize a mouse. I know I’m going to have to increase my commitment to </a:t>
            </a:r>
          </a:p>
          <a:p>
            <a:pPr marL="0" indent="0">
              <a:lnSpc>
                <a:spcPct val="100000"/>
              </a:lnSpc>
              <a:buNone/>
            </a:pPr>
            <a:r>
              <a:rPr lang="en-US" sz="500" dirty="0"/>
              <a:t>the this project, and that means learning how to better manage my time. I think my biggest issue is the loss to nothing. Time spend on social media, time spent resting,</a:t>
            </a:r>
          </a:p>
          <a:p>
            <a:pPr marL="0" indent="0">
              <a:lnSpc>
                <a:spcPct val="100000"/>
              </a:lnSpc>
              <a:buNone/>
            </a:pPr>
            <a:r>
              <a:rPr lang="en-US" sz="500" dirty="0"/>
              <a:t>time doing leisurely things. Time needed for balancing my mental state but time that I cannot </a:t>
            </a:r>
            <a:r>
              <a:rPr lang="en-US" sz="500" dirty="0" err="1"/>
              <a:t>affort</a:t>
            </a:r>
            <a:r>
              <a:rPr lang="en-US" sz="500" dirty="0"/>
              <a:t> to continue to lose. Marcus Aurelius said something along the lines</a:t>
            </a:r>
          </a:p>
          <a:p>
            <a:pPr marL="0" indent="0">
              <a:lnSpc>
                <a:spcPct val="100000"/>
              </a:lnSpc>
              <a:buNone/>
            </a:pPr>
            <a:r>
              <a:rPr lang="en-US" sz="500" dirty="0"/>
              <a:t>of a man’s value can be somewhat measured by the merit of his actions. What does it say of my own merit being occupied with work? Or maybe worse, spending it in leisure</a:t>
            </a:r>
          </a:p>
          <a:p>
            <a:pPr marL="0" indent="0">
              <a:lnSpc>
                <a:spcPct val="100000"/>
              </a:lnSpc>
              <a:buNone/>
            </a:pPr>
            <a:r>
              <a:rPr lang="en-US" sz="500" dirty="0"/>
              <a:t>without substantial production. One avenue I’d like to keep is leisure reading. I find it calming and has the potential to improve my vocabulary, something necessary in </a:t>
            </a:r>
          </a:p>
          <a:p>
            <a:pPr marL="0" indent="0">
              <a:lnSpc>
                <a:spcPct val="100000"/>
              </a:lnSpc>
              <a:buNone/>
            </a:pPr>
            <a:r>
              <a:rPr lang="en-US" sz="500" dirty="0"/>
              <a:t>this career. I may even gain something along the lines of charisma. I could also try experimenting with time blocks and never violating these rules. Something is going </a:t>
            </a:r>
          </a:p>
          <a:p>
            <a:pPr marL="0" indent="0">
              <a:lnSpc>
                <a:spcPct val="100000"/>
              </a:lnSpc>
              <a:buNone/>
            </a:pPr>
            <a:r>
              <a:rPr lang="en-US" sz="500" dirty="0"/>
              <a:t>to have to give if this is going to work out.</a:t>
            </a:r>
          </a:p>
          <a:p>
            <a:pPr marL="0" indent="0">
              <a:lnSpc>
                <a:spcPct val="100000"/>
              </a:lnSpc>
              <a:buNone/>
            </a:pPr>
            <a:r>
              <a:rPr lang="en-US" sz="500" dirty="0"/>
              <a:t>Oct 6/22</a:t>
            </a:r>
          </a:p>
          <a:p>
            <a:pPr marL="0" indent="0">
              <a:lnSpc>
                <a:spcPct val="100000"/>
              </a:lnSpc>
              <a:buNone/>
            </a:pPr>
            <a:r>
              <a:rPr lang="en-US" sz="500" dirty="0"/>
              <a:t>Three days pass and my mind is occupied with the ideas of network and image. By virtue of my position, I have somewhat a secure platform to base the next five years of</a:t>
            </a:r>
          </a:p>
          <a:p>
            <a:pPr marL="0" indent="0">
              <a:lnSpc>
                <a:spcPct val="100000"/>
              </a:lnSpc>
              <a:buNone/>
            </a:pPr>
            <a:r>
              <a:rPr lang="en-US" sz="500" dirty="0"/>
              <a:t>my career from, but what comes next and how can I maneuver to ensure my most likely outcome is also my most beneficial. The current stance is to network and build a </a:t>
            </a:r>
          </a:p>
          <a:p>
            <a:pPr marL="0" indent="0">
              <a:lnSpc>
                <a:spcPct val="100000"/>
              </a:lnSpc>
              <a:buNone/>
            </a:pPr>
            <a:r>
              <a:rPr lang="en-US" sz="500" dirty="0"/>
              <a:t>community of people, something I have loathed as an enthusiastic introvert. I think a good first step is improving my linked in and twitter feeds; these seem to be the </a:t>
            </a:r>
          </a:p>
          <a:p>
            <a:pPr marL="0" indent="0">
              <a:lnSpc>
                <a:spcPct val="100000"/>
              </a:lnSpc>
              <a:buNone/>
            </a:pPr>
            <a:r>
              <a:rPr lang="en-US" sz="500" dirty="0"/>
              <a:t>most popular in professional circles. My </a:t>
            </a:r>
            <a:r>
              <a:rPr lang="en-US" sz="500" dirty="0" err="1"/>
              <a:t>instagram</a:t>
            </a:r>
            <a:r>
              <a:rPr lang="en-US" sz="500" dirty="0"/>
              <a:t> could also be improved with more social aspects. I think the best way to manage this is to set aside one hour a month</a:t>
            </a:r>
          </a:p>
          <a:p>
            <a:pPr marL="0" indent="0">
              <a:lnSpc>
                <a:spcPct val="100000"/>
              </a:lnSpc>
              <a:buNone/>
            </a:pPr>
            <a:r>
              <a:rPr lang="en-US" sz="500" dirty="0"/>
              <a:t>or maybe biweekly to update these platforms and ensure they are putting forth my best foot. With thanksgiving this week, I think I am going to plan the remainder of this</a:t>
            </a:r>
          </a:p>
          <a:p>
            <a:pPr marL="0" indent="0">
              <a:lnSpc>
                <a:spcPct val="100000"/>
              </a:lnSpc>
              <a:buNone/>
            </a:pPr>
            <a:r>
              <a:rPr lang="en-US" sz="500" dirty="0"/>
              <a:t>week as an opportunity to get my head on straight and then post </a:t>
            </a:r>
            <a:r>
              <a:rPr lang="en-US" sz="500" dirty="0" err="1"/>
              <a:t>monday</a:t>
            </a:r>
            <a:r>
              <a:rPr lang="en-US" sz="500" dirty="0"/>
              <a:t>, my nose to the grindstone. I worry how this will impact my personal relationships but I must trust</a:t>
            </a:r>
          </a:p>
          <a:p>
            <a:pPr marL="0" indent="0">
              <a:lnSpc>
                <a:spcPct val="100000"/>
              </a:lnSpc>
              <a:buNone/>
            </a:pPr>
            <a:r>
              <a:rPr lang="en-US" sz="500" dirty="0"/>
              <a:t>if I communicate these difficulties, they will be adequately understanding. Oh I got to get to work.</a:t>
            </a:r>
          </a:p>
          <a:p>
            <a:pPr marL="0" indent="0">
              <a:lnSpc>
                <a:spcPct val="100000"/>
              </a:lnSpc>
              <a:buNone/>
            </a:pPr>
            <a:r>
              <a:rPr lang="en-US" sz="500" dirty="0"/>
              <a:t>Oct 11/22</a:t>
            </a:r>
          </a:p>
          <a:p>
            <a:pPr marL="0" indent="0">
              <a:lnSpc>
                <a:spcPct val="100000"/>
              </a:lnSpc>
              <a:buNone/>
            </a:pPr>
            <a:r>
              <a:rPr lang="en-US" sz="500" dirty="0"/>
              <a:t>The much anticipated respite of the long weekend has done wonders for body and soul as I returned home for Thanksgiving. We've had so much to do and perhaps foolishly</a:t>
            </a:r>
          </a:p>
          <a:p>
            <a:pPr marL="0" indent="0">
              <a:lnSpc>
                <a:spcPct val="100000"/>
              </a:lnSpc>
              <a:buNone/>
            </a:pPr>
            <a:r>
              <a:rPr lang="en-US" sz="500" dirty="0"/>
              <a:t>enough, I did very little this weekend. I feel rested. Hopeful. That in itself validates the rest in that it may fuel my continued efforts for the foreseeable future. I </a:t>
            </a:r>
          </a:p>
          <a:p>
            <a:pPr marL="0" indent="0">
              <a:lnSpc>
                <a:spcPct val="100000"/>
              </a:lnSpc>
              <a:buNone/>
            </a:pPr>
            <a:r>
              <a:rPr lang="en-US" sz="500" dirty="0"/>
              <a:t>took a page from the presentation last week on networks and orienting yourself with your strengths and have worked on my virtual portfolio. I've reexamined my </a:t>
            </a:r>
            <a:r>
              <a:rPr lang="en-US" sz="500" dirty="0" err="1"/>
              <a:t>Linkedin</a:t>
            </a:r>
            <a:r>
              <a:rPr lang="en-US" sz="500" dirty="0"/>
              <a:t> </a:t>
            </a:r>
          </a:p>
          <a:p>
            <a:pPr marL="0" indent="0">
              <a:lnSpc>
                <a:spcPct val="100000"/>
              </a:lnSpc>
              <a:buNone/>
            </a:pPr>
            <a:r>
              <a:rPr lang="en-US" sz="500" dirty="0"/>
              <a:t>and have started a Twitter page and have scheduled a weekly time on Friday to manage them. Research is going well, I've scaled up efforts to do mass transfections of my </a:t>
            </a:r>
          </a:p>
          <a:p>
            <a:pPr marL="0" indent="0">
              <a:lnSpc>
                <a:spcPct val="100000"/>
              </a:lnSpc>
              <a:buNone/>
            </a:pPr>
            <a:r>
              <a:rPr lang="en-US" sz="500" dirty="0"/>
              <a:t>osteosarcomas and my HT1080 parental and hTERT overexpression lines. In the immediate future I will process these into clonogenicity, resazurin, </a:t>
            </a:r>
            <a:r>
              <a:rPr lang="en-US" sz="500" dirty="0" err="1"/>
              <a:t>fluoresence</a:t>
            </a:r>
            <a:r>
              <a:rPr lang="en-US" sz="500" dirty="0"/>
              <a:t>, and</a:t>
            </a:r>
          </a:p>
          <a:p>
            <a:pPr marL="0" indent="0">
              <a:lnSpc>
                <a:spcPct val="100000"/>
              </a:lnSpc>
              <a:buNone/>
            </a:pPr>
            <a:r>
              <a:rPr lang="en-US" sz="500" dirty="0"/>
              <a:t>validation through qPCR on the knockdowns. I can report with some satisfaction that the knockdown is limiting mitochondria potentiation, although I will need a more robust</a:t>
            </a:r>
          </a:p>
          <a:p>
            <a:pPr marL="0" indent="0">
              <a:lnSpc>
                <a:spcPct val="100000"/>
              </a:lnSpc>
              <a:buNone/>
            </a:pPr>
            <a:r>
              <a:rPr lang="en-US" sz="500" dirty="0"/>
              <a:t>technique to validate this. Phenix project remains stalled with the limitation on microscopy facilities though I have my experiment planned. Though the weather worsens</a:t>
            </a:r>
          </a:p>
          <a:p>
            <a:pPr marL="0" indent="0">
              <a:lnSpc>
                <a:spcPct val="100000"/>
              </a:lnSpc>
              <a:buNone/>
            </a:pPr>
            <a:r>
              <a:rPr lang="en-US" sz="500" dirty="0"/>
              <a:t>with each passing day, I report that my own spirits remain undisturbed and zealous for tomorrow. Epictetus says, 'Don't explain your </a:t>
            </a:r>
            <a:r>
              <a:rPr lang="en-US" sz="500" dirty="0" err="1"/>
              <a:t>philosphy</a:t>
            </a:r>
            <a:r>
              <a:rPr lang="en-US" sz="500" dirty="0"/>
              <a:t>, embody it'. I think the </a:t>
            </a:r>
          </a:p>
          <a:p>
            <a:pPr marL="0" indent="0">
              <a:lnSpc>
                <a:spcPct val="100000"/>
              </a:lnSpc>
              <a:buNone/>
            </a:pPr>
            <a:r>
              <a:rPr lang="en-US" sz="500" dirty="0"/>
              <a:t>simplicity of the Stoics in their mantra is worth pursuing. An enlightenment that requires complex teaching and doctrine must fall away from a suitable path in that it </a:t>
            </a:r>
          </a:p>
          <a:p>
            <a:pPr marL="0" indent="0">
              <a:lnSpc>
                <a:spcPct val="100000"/>
              </a:lnSpc>
              <a:buNone/>
            </a:pPr>
            <a:r>
              <a:rPr lang="en-US" sz="500" dirty="0"/>
              <a:t>remains inaccessible to the masses. What Stoicism speaks of is simply rationality and viewing the world through an empiric lens. Perfect for a scientist and certainly </a:t>
            </a:r>
          </a:p>
          <a:p>
            <a:pPr marL="0" indent="0">
              <a:lnSpc>
                <a:spcPct val="100000"/>
              </a:lnSpc>
              <a:buNone/>
            </a:pPr>
            <a:r>
              <a:rPr lang="en-US" sz="500" dirty="0"/>
              <a:t>available to any person who wishes it. I wonder in what capacity learning of these different perspectives actually impacts my perception of reality or is it </a:t>
            </a:r>
            <a:r>
              <a:rPr lang="en-US" sz="500" dirty="0" err="1"/>
              <a:t>moreso</a:t>
            </a:r>
            <a:r>
              <a:rPr lang="en-US" sz="500" dirty="0"/>
              <a:t> in </a:t>
            </a:r>
          </a:p>
          <a:p>
            <a:pPr marL="0" indent="0">
              <a:lnSpc>
                <a:spcPct val="100000"/>
              </a:lnSpc>
              <a:buNone/>
            </a:pPr>
            <a:r>
              <a:rPr lang="en-US" sz="500" dirty="0"/>
              <a:t>retrospection.</a:t>
            </a:r>
          </a:p>
          <a:p>
            <a:pPr marL="0" indent="0">
              <a:lnSpc>
                <a:spcPct val="100000"/>
              </a:lnSpc>
              <a:buNone/>
            </a:pPr>
            <a:r>
              <a:rPr lang="en-US" sz="500" dirty="0"/>
              <a:t>Oct 16/22</a:t>
            </a:r>
          </a:p>
          <a:p>
            <a:pPr marL="0" indent="0">
              <a:lnSpc>
                <a:spcPct val="100000"/>
              </a:lnSpc>
              <a:buNone/>
            </a:pPr>
            <a:r>
              <a:rPr lang="en-US" sz="500" dirty="0"/>
              <a:t>This was a long day and very unrepresentative of what I imagine a weekend to be like. I had the pleasure of baking today, cinnamon buns, delicious as promised by my </a:t>
            </a:r>
          </a:p>
          <a:p>
            <a:pPr marL="0" indent="0">
              <a:lnSpc>
                <a:spcPct val="100000"/>
              </a:lnSpc>
              <a:buNone/>
            </a:pPr>
            <a:r>
              <a:rPr lang="en-US" sz="500" dirty="0"/>
              <a:t>imagination and surely a welcome sight for lab tomorrow. Despite this small victory, I find myself rather muted from the work this weekend. 15 hours of lab work alone.</a:t>
            </a:r>
          </a:p>
          <a:p>
            <a:pPr marL="0" indent="0">
              <a:lnSpc>
                <a:spcPct val="100000"/>
              </a:lnSpc>
              <a:buNone/>
            </a:pPr>
            <a:r>
              <a:rPr lang="en-US" sz="500" dirty="0"/>
              <a:t>This cannot be sustainable, especially with dry work and anything else I may want to accomplish. I try not to be frustrated or upset. Try to look at it in the Stoic </a:t>
            </a:r>
          </a:p>
          <a:p>
            <a:pPr marL="0" indent="0">
              <a:lnSpc>
                <a:spcPct val="100000"/>
              </a:lnSpc>
              <a:buNone/>
            </a:pPr>
            <a:r>
              <a:rPr lang="en-US" sz="500" dirty="0"/>
              <a:t>lens of it is simply a part of the human experience. As much as the setting sun is part of the normal day, working a weekend here and there, however disappointing is</a:t>
            </a:r>
          </a:p>
          <a:p>
            <a:pPr marL="0" indent="0">
              <a:lnSpc>
                <a:spcPct val="100000"/>
              </a:lnSpc>
              <a:buNone/>
            </a:pPr>
            <a:r>
              <a:rPr lang="en-US" sz="500" dirty="0"/>
              <a:t>nothing more than part of what it means to be a person. One should not find frustration in more positive parts of life, and so should try to not be overwhelmed when</a:t>
            </a:r>
          </a:p>
          <a:p>
            <a:pPr marL="0" indent="0">
              <a:lnSpc>
                <a:spcPct val="100000"/>
              </a:lnSpc>
              <a:buNone/>
            </a:pPr>
            <a:r>
              <a:rPr lang="en-US" sz="500" dirty="0"/>
              <a:t>more negative things rear their face. If nothing else, it was wholly productive and hopefully I will reap these results this coming week. I can note that for the first </a:t>
            </a:r>
          </a:p>
          <a:p>
            <a:pPr marL="0" indent="0">
              <a:lnSpc>
                <a:spcPct val="100000"/>
              </a:lnSpc>
              <a:buNone/>
            </a:pPr>
            <a:r>
              <a:rPr lang="en-US" sz="500" dirty="0"/>
              <a:t>time in many years I finished reading a book of fiction for my own enjoyment. As recommended by my partner, 'A Court of Roses and Thorns' was enjoyable to read, a bit</a:t>
            </a:r>
          </a:p>
          <a:p>
            <a:pPr marL="0" indent="0">
              <a:lnSpc>
                <a:spcPct val="100000"/>
              </a:lnSpc>
              <a:buNone/>
            </a:pPr>
            <a:r>
              <a:rPr lang="en-US" sz="500" dirty="0"/>
              <a:t>~particular~ at some points, but overly pleasant. It served as a gentle reminder to seek balance in my life. At this time my career and academics have dominated most </a:t>
            </a:r>
          </a:p>
          <a:p>
            <a:pPr marL="0" indent="0">
              <a:lnSpc>
                <a:spcPct val="100000"/>
              </a:lnSpc>
              <a:buNone/>
            </a:pPr>
            <a:r>
              <a:rPr lang="en-US" sz="500" dirty="0"/>
              <a:t>of my time. I've tried to make time for physical health with some modest success but creative outlets have been sorely overlooked. I've got some changes to make.</a:t>
            </a:r>
          </a:p>
          <a:p>
            <a:pPr marL="0" indent="0">
              <a:lnSpc>
                <a:spcPct val="100000"/>
              </a:lnSpc>
              <a:buNone/>
            </a:pPr>
            <a:r>
              <a:rPr lang="en-US" sz="500" dirty="0"/>
              <a:t>Oct 18/22</a:t>
            </a:r>
          </a:p>
          <a:p>
            <a:pPr marL="0" indent="0">
              <a:lnSpc>
                <a:spcPct val="100000"/>
              </a:lnSpc>
              <a:buNone/>
            </a:pPr>
            <a:r>
              <a:rPr lang="en-US" sz="500" dirty="0"/>
              <a:t>Today was a milestone day in that I finished the first stage of imaging my knockdowns for the Neverland project. Exciting in that I can go a few days without peering </a:t>
            </a:r>
          </a:p>
          <a:p>
            <a:pPr marL="0" indent="0">
              <a:lnSpc>
                <a:spcPct val="100000"/>
              </a:lnSpc>
              <a:buNone/>
            </a:pPr>
            <a:r>
              <a:rPr lang="en-US" sz="500" dirty="0"/>
              <a:t>down a microscope and that I can finally see if this project is going anywhere or needs to be binned. Not exciting because its time to do stats and image analysis on </a:t>
            </a:r>
          </a:p>
          <a:p>
            <a:pPr marL="0" indent="0">
              <a:lnSpc>
                <a:spcPct val="100000"/>
              </a:lnSpc>
              <a:buNone/>
            </a:pPr>
            <a:r>
              <a:rPr lang="en-US" sz="500" dirty="0"/>
              <a:t>some 700 images, each with tens of cells, each with different contexts. It is going to be large effort but I'll see if I can rope my colleagues into helping me. Lately,</a:t>
            </a:r>
          </a:p>
          <a:p>
            <a:pPr marL="0" indent="0">
              <a:lnSpc>
                <a:spcPct val="100000"/>
              </a:lnSpc>
              <a:buNone/>
            </a:pPr>
            <a:r>
              <a:rPr lang="en-US" sz="500" dirty="0"/>
              <a:t>mental health has been good. I chalk this up to getting good sleep and plenty of exercise given that the workload is anything but peaceful. Truly humble, I've realized</a:t>
            </a:r>
          </a:p>
          <a:p>
            <a:pPr marL="0" indent="0">
              <a:lnSpc>
                <a:spcPct val="100000"/>
              </a:lnSpc>
              <a:buNone/>
            </a:pPr>
            <a:r>
              <a:rPr lang="en-US" sz="500" dirty="0"/>
              <a:t>I know far too little about almost everything so I spent some time in the library and checked out some resources to bolster my knowledge base. It's reminiscent of </a:t>
            </a:r>
          </a:p>
          <a:p>
            <a:pPr marL="0" indent="0">
              <a:lnSpc>
                <a:spcPct val="100000"/>
              </a:lnSpc>
              <a:buNone/>
            </a:pPr>
            <a:r>
              <a:rPr lang="en-US" sz="500" dirty="0"/>
              <a:t>undergraduate with the relearning of the biochemistry and genetics at play but I think it will be beneficial for me. I've been listening to a podcast called 'Fall</a:t>
            </a:r>
          </a:p>
          <a:p>
            <a:pPr marL="0" indent="0">
              <a:lnSpc>
                <a:spcPct val="100000"/>
              </a:lnSpc>
              <a:buNone/>
            </a:pPr>
            <a:r>
              <a:rPr lang="en-US" sz="500" dirty="0"/>
              <a:t>of Civilizations' cataloging the details of the rise and fall of the many civilizations around the world, from Inca to Assyrian, from Han Chinese to Greenland Vikings.</a:t>
            </a:r>
          </a:p>
          <a:p>
            <a:pPr marL="0" indent="0">
              <a:lnSpc>
                <a:spcPct val="100000"/>
              </a:lnSpc>
              <a:buNone/>
            </a:pPr>
            <a:r>
              <a:rPr lang="en-US" sz="500" dirty="0"/>
              <a:t>It has greatly changed my perception of society as a whole, just in the day to day. I find myself imaging passerby as they would be a thousand years ago. Some students</a:t>
            </a:r>
          </a:p>
          <a:p>
            <a:pPr marL="0" indent="0">
              <a:lnSpc>
                <a:spcPct val="100000"/>
              </a:lnSpc>
              <a:buNone/>
            </a:pPr>
            <a:r>
              <a:rPr lang="en-US" sz="500" dirty="0"/>
              <a:t>passed by talking about the latest football game not unlike some locals of Constantinople discussing the results of the latest chariot races. Or someone complaining </a:t>
            </a:r>
          </a:p>
          <a:p>
            <a:pPr marL="0" indent="0">
              <a:lnSpc>
                <a:spcPct val="100000"/>
              </a:lnSpc>
              <a:buNone/>
            </a:pPr>
            <a:r>
              <a:rPr lang="en-US" sz="500" dirty="0"/>
              <a:t>about the carbon tax being </a:t>
            </a:r>
            <a:r>
              <a:rPr lang="en-US" sz="500" dirty="0" err="1"/>
              <a:t>wholely</a:t>
            </a:r>
            <a:r>
              <a:rPr lang="en-US" sz="500" dirty="0"/>
              <a:t> similar to a disgruntled lord fuming about excessive taxation by the king. I wonder about my own place in society and our society's </a:t>
            </a:r>
          </a:p>
          <a:p>
            <a:pPr marL="0" indent="0">
              <a:lnSpc>
                <a:spcPct val="100000"/>
              </a:lnSpc>
              <a:buNone/>
            </a:pPr>
            <a:r>
              <a:rPr lang="en-US" sz="500" dirty="0"/>
              <a:t>place in the larger historical context. A citizen of a recently liberated province of the once-burgeoning British empire. Although Canada's liberation from British</a:t>
            </a:r>
          </a:p>
          <a:p>
            <a:pPr marL="0" indent="0">
              <a:lnSpc>
                <a:spcPct val="100000"/>
              </a:lnSpc>
              <a:buNone/>
            </a:pPr>
            <a:r>
              <a:rPr lang="en-US" sz="500" dirty="0"/>
              <a:t>rule is far less bloody that historically typical, I wonder what we can expect next in the eternal ebb and flow of regional, and as of the last couple hundred years, </a:t>
            </a:r>
          </a:p>
          <a:p>
            <a:pPr marL="0" indent="0">
              <a:lnSpc>
                <a:spcPct val="100000"/>
              </a:lnSpc>
              <a:buNone/>
            </a:pPr>
            <a:r>
              <a:rPr lang="en-US" sz="500" dirty="0"/>
              <a:t>global, powers of conquest.</a:t>
            </a:r>
          </a:p>
          <a:p>
            <a:pPr marL="0" indent="0">
              <a:lnSpc>
                <a:spcPct val="100000"/>
              </a:lnSpc>
              <a:buNone/>
            </a:pPr>
            <a:r>
              <a:rPr lang="en-US" sz="500" dirty="0"/>
              <a:t>Oct 20/22</a:t>
            </a:r>
          </a:p>
          <a:p>
            <a:pPr marL="0" indent="0">
              <a:lnSpc>
                <a:spcPct val="100000"/>
              </a:lnSpc>
              <a:buNone/>
            </a:pPr>
            <a:r>
              <a:rPr lang="en-US" sz="500" dirty="0"/>
              <a:t>Not much to update on, though I have a spare moment to write so I shall. Today was plasmid isolation which is probably my least </a:t>
            </a:r>
            <a:r>
              <a:rPr lang="en-US" sz="500" dirty="0" err="1"/>
              <a:t>favourite</a:t>
            </a:r>
            <a:r>
              <a:rPr lang="en-US" sz="500" dirty="0"/>
              <a:t> protocol out there. Yield was</a:t>
            </a:r>
          </a:p>
          <a:p>
            <a:pPr marL="0" indent="0">
              <a:lnSpc>
                <a:spcPct val="100000"/>
              </a:lnSpc>
              <a:buNone/>
            </a:pPr>
            <a:r>
              <a:rPr lang="en-US" sz="500" dirty="0"/>
              <a:t>good so hopefully won't have to do that particular plasmid again until after my dissertation. I woke up pretty groggy this morning in stark contrast to yesterday </a:t>
            </a:r>
          </a:p>
          <a:p>
            <a:pPr marL="0" indent="0">
              <a:lnSpc>
                <a:spcPct val="100000"/>
              </a:lnSpc>
              <a:buNone/>
            </a:pPr>
            <a:r>
              <a:rPr lang="en-US" sz="500" dirty="0"/>
              <a:t>brimming with energy. I think that one thing on my mind is the purpose of this exercise. Brought on my the weather more likely than not, I wonder what I'm trying to</a:t>
            </a:r>
          </a:p>
          <a:p>
            <a:pPr marL="0" indent="0">
              <a:lnSpc>
                <a:spcPct val="100000"/>
              </a:lnSpc>
              <a:buNone/>
            </a:pPr>
            <a:r>
              <a:rPr lang="en-US" sz="500" dirty="0"/>
              <a:t>accomplish through this exercise. To be more reflective. Well to what end. I suppose that is the purpose of the reflection is it not. For our own benefit, does </a:t>
            </a:r>
          </a:p>
          <a:p>
            <a:pPr marL="0" indent="0">
              <a:lnSpc>
                <a:spcPct val="100000"/>
              </a:lnSpc>
              <a:buNone/>
            </a:pPr>
            <a:r>
              <a:rPr lang="en-US" sz="500" dirty="0"/>
              <a:t>understanding our motives or own nature lend itself in any way to a quantifiable change in your life. Can it bring me fame and riches? Will it make me happier? Or is </a:t>
            </a:r>
          </a:p>
          <a:p>
            <a:pPr marL="0" indent="0">
              <a:lnSpc>
                <a:spcPct val="100000"/>
              </a:lnSpc>
              <a:buNone/>
            </a:pPr>
            <a:r>
              <a:rPr lang="en-US" sz="500" dirty="0"/>
              <a:t>it simply for knowledge sake? For me, I find it mellows out most experiences in the moment and in retrospection which may have benefit in </a:t>
            </a:r>
            <a:r>
              <a:rPr lang="en-US" sz="500" dirty="0" err="1"/>
              <a:t>challening</a:t>
            </a:r>
            <a:r>
              <a:rPr lang="en-US" sz="500" dirty="0"/>
              <a:t> stressful moments</a:t>
            </a:r>
          </a:p>
          <a:p>
            <a:pPr marL="0" indent="0">
              <a:lnSpc>
                <a:spcPct val="100000"/>
              </a:lnSpc>
              <a:buNone/>
            </a:pPr>
            <a:r>
              <a:rPr lang="en-US" sz="500" dirty="0"/>
              <a:t>or in making decisions with this knowledge at my foundation. Maybe in some way by understanding myself I can make decisions that in my best interest. If done correctly</a:t>
            </a:r>
          </a:p>
          <a:p>
            <a:pPr marL="0" indent="0">
              <a:lnSpc>
                <a:spcPct val="100000"/>
              </a:lnSpc>
              <a:buNone/>
            </a:pPr>
            <a:r>
              <a:rPr lang="en-US" sz="500" dirty="0"/>
              <a:t>it may limit the value of future reflection although any deviation from expected benefit would be substantial grounds to adjust the reflection process for better</a:t>
            </a:r>
          </a:p>
          <a:p>
            <a:pPr marL="0" indent="0">
              <a:lnSpc>
                <a:spcPct val="100000"/>
              </a:lnSpc>
              <a:buNone/>
            </a:pPr>
            <a:r>
              <a:rPr lang="en-US" sz="500" dirty="0"/>
              <a:t>outcomes.</a:t>
            </a:r>
          </a:p>
          <a:p>
            <a:pPr marL="0" indent="0">
              <a:lnSpc>
                <a:spcPct val="100000"/>
              </a:lnSpc>
              <a:buNone/>
            </a:pPr>
            <a:r>
              <a:rPr lang="en-US" sz="500" dirty="0"/>
              <a:t>Oct 26/22</a:t>
            </a:r>
          </a:p>
          <a:p>
            <a:pPr marL="0" indent="0">
              <a:lnSpc>
                <a:spcPct val="100000"/>
              </a:lnSpc>
              <a:buNone/>
            </a:pPr>
            <a:r>
              <a:rPr lang="en-US" sz="500" dirty="0"/>
              <a:t>The marvel of technology strikes yet again as I pass the burden of mundane work unto the computer. I was previously tasked with phenotyping tens of thousands and </a:t>
            </a:r>
          </a:p>
          <a:p>
            <a:pPr marL="0" indent="0">
              <a:lnSpc>
                <a:spcPct val="100000"/>
              </a:lnSpc>
              <a:buNone/>
            </a:pPr>
            <a:r>
              <a:rPr lang="en-US" sz="500" dirty="0"/>
              <a:t>quantifying membrane potential by hand but have been instructed to instead train an artificial intelligence to do it instead. Far cooler and far more time friendly. </a:t>
            </a:r>
          </a:p>
          <a:p>
            <a:pPr marL="0" indent="0">
              <a:lnSpc>
                <a:spcPct val="100000"/>
              </a:lnSpc>
              <a:buNone/>
            </a:pPr>
            <a:r>
              <a:rPr lang="en-US" sz="500" dirty="0"/>
              <a:t>This week has seen many tasks been assigned in the world of writing. My research advisory committee has finally been selected and with that the urgent need to prepare my</a:t>
            </a:r>
          </a:p>
          <a:p>
            <a:pPr marL="0" indent="0">
              <a:lnSpc>
                <a:spcPct val="100000"/>
              </a:lnSpc>
              <a:buNone/>
            </a:pPr>
            <a:r>
              <a:rPr lang="en-US" sz="500" dirty="0"/>
              <a:t>project proposal for my research. In addition, my </a:t>
            </a:r>
            <a:r>
              <a:rPr lang="en-US" sz="500" dirty="0" err="1"/>
              <a:t>cosupervisor</a:t>
            </a:r>
            <a:r>
              <a:rPr lang="en-US" sz="500" dirty="0"/>
              <a:t> has been invited to produce a review for a journal and indicated I shall lead these efforts. Today I </a:t>
            </a:r>
          </a:p>
          <a:p>
            <a:pPr marL="0" indent="0">
              <a:lnSpc>
                <a:spcPct val="100000"/>
              </a:lnSpc>
              <a:buNone/>
            </a:pPr>
            <a:r>
              <a:rPr lang="en-US" sz="500" dirty="0"/>
              <a:t>submitted the first draft of our plan to the group for review before I begin the drafting process. The transition to winter from fall seems to have happened overnight.</a:t>
            </a:r>
          </a:p>
          <a:p>
            <a:pPr marL="0" indent="0">
              <a:lnSpc>
                <a:spcPct val="100000"/>
              </a:lnSpc>
              <a:buNone/>
            </a:pPr>
            <a:r>
              <a:rPr lang="en-US" sz="500" dirty="0"/>
              <a:t>Sunday felt like dawn by 7am, Monday, the sun barely cleared the horizon by 8:30am. Some hyperbole but the point stands. I seem to be less tolerant of the cold with</a:t>
            </a:r>
          </a:p>
          <a:p>
            <a:pPr marL="0" indent="0">
              <a:lnSpc>
                <a:spcPct val="100000"/>
              </a:lnSpc>
              <a:buNone/>
            </a:pPr>
            <a:r>
              <a:rPr lang="en-US" sz="500" dirty="0"/>
              <a:t>each passing year. I'm looking forward to an early night with hopefully no shortage of sleep.</a:t>
            </a:r>
          </a:p>
          <a:p>
            <a:pPr marL="0" indent="0">
              <a:lnSpc>
                <a:spcPct val="100000"/>
              </a:lnSpc>
              <a:buNone/>
            </a:pPr>
            <a:r>
              <a:rPr lang="en-US" sz="500" dirty="0"/>
              <a:t>Oct 28/22</a:t>
            </a:r>
          </a:p>
          <a:p>
            <a:pPr marL="0" indent="0">
              <a:lnSpc>
                <a:spcPct val="100000"/>
              </a:lnSpc>
              <a:buNone/>
            </a:pPr>
            <a:r>
              <a:rPr lang="en-US" sz="500" dirty="0"/>
              <a:t>I wonder what lies ahead in these next days and weeks and months. I'm settling into a routine of wake, research, leisure, sleep. It seems to be holding steady as</a:t>
            </a:r>
          </a:p>
          <a:p>
            <a:pPr marL="0" indent="0">
              <a:lnSpc>
                <a:spcPct val="100000"/>
              </a:lnSpc>
              <a:buNone/>
            </a:pPr>
            <a:r>
              <a:rPr lang="en-US" sz="500" dirty="0"/>
              <a:t>I find that the normal tug of mental challenges seem weaker this year. I must seem repetitive but I find myself struggling with the nature of this work. From undergrad </a:t>
            </a:r>
          </a:p>
          <a:p>
            <a:pPr marL="0" indent="0">
              <a:lnSpc>
                <a:spcPct val="100000"/>
              </a:lnSpc>
              <a:buNone/>
            </a:pPr>
            <a:r>
              <a:rPr lang="en-US" sz="500" dirty="0"/>
              <a:t>and medicine where each hour, waking and not, was accounted for. Especially in medicine, where the slightest deviation resulted in a hasty email reminding me that </a:t>
            </a:r>
          </a:p>
          <a:p>
            <a:pPr marL="0" indent="0">
              <a:lnSpc>
                <a:spcPct val="100000"/>
              </a:lnSpc>
              <a:buNone/>
            </a:pPr>
            <a:r>
              <a:rPr lang="en-US" sz="500" dirty="0"/>
              <a:t>aforementioned deviation was a breach of professionalism and would not be well tolerated if continued. Here, I am my own ruler, my kingdom: my timetable. I find it </a:t>
            </a:r>
          </a:p>
          <a:p>
            <a:pPr marL="0" indent="0">
              <a:lnSpc>
                <a:spcPct val="100000"/>
              </a:lnSpc>
              <a:buNone/>
            </a:pPr>
            <a:r>
              <a:rPr lang="en-US" sz="500" dirty="0"/>
              <a:t>difficult to work without the looming deadlines. Now they lie months if not years in the future and it is limited in its motivation. I'm still trying to decide what </a:t>
            </a:r>
          </a:p>
          <a:p>
            <a:pPr marL="0" indent="0">
              <a:lnSpc>
                <a:spcPct val="100000"/>
              </a:lnSpc>
              <a:buNone/>
            </a:pPr>
            <a:r>
              <a:rPr lang="en-US" sz="500" dirty="0"/>
              <a:t>will be the fuel that I burn. Sparks come and go, but I need something enduring that will wake me in the early hours and power me through the late. I've tried to </a:t>
            </a:r>
          </a:p>
          <a:p>
            <a:pPr marL="0" indent="0">
              <a:lnSpc>
                <a:spcPct val="100000"/>
              </a:lnSpc>
              <a:buNone/>
            </a:pPr>
            <a:r>
              <a:rPr lang="en-US" sz="500" dirty="0"/>
              <a:t>turning to Stoicism to mixed benefit but there needs to be something more. I find philosophy beneficial, probably not unlike many find solace in meditation or </a:t>
            </a:r>
          </a:p>
          <a:p>
            <a:pPr marL="0" indent="0">
              <a:lnSpc>
                <a:spcPct val="100000"/>
              </a:lnSpc>
              <a:buNone/>
            </a:pPr>
            <a:r>
              <a:rPr lang="en-US" sz="500" dirty="0"/>
              <a:t>medication. Something better must come.</a:t>
            </a:r>
          </a:p>
          <a:p>
            <a:pPr marL="0" indent="0">
              <a:lnSpc>
                <a:spcPct val="100000"/>
              </a:lnSpc>
              <a:buNone/>
            </a:pPr>
            <a:r>
              <a:rPr lang="en-US" sz="500" dirty="0"/>
              <a:t>Oct 31/22 </a:t>
            </a:r>
          </a:p>
          <a:p>
            <a:pPr marL="0" indent="0">
              <a:lnSpc>
                <a:spcPct val="100000"/>
              </a:lnSpc>
              <a:buNone/>
            </a:pPr>
            <a:r>
              <a:rPr lang="en-US" sz="500" dirty="0"/>
              <a:t>Today I was </a:t>
            </a:r>
            <a:r>
              <a:rPr lang="en-US" sz="500" dirty="0" err="1"/>
              <a:t>priviledged</a:t>
            </a:r>
            <a:r>
              <a:rPr lang="en-US" sz="500" dirty="0"/>
              <a:t> to partake in the tumor harvest of a colleague's mouse experiment. Nearly a month ago, millions of cells were injected into mice to evaluate an</a:t>
            </a:r>
          </a:p>
          <a:p>
            <a:pPr marL="0" indent="0">
              <a:lnSpc>
                <a:spcPct val="100000"/>
              </a:lnSpc>
              <a:buNone/>
            </a:pPr>
            <a:r>
              <a:rPr lang="en-US" sz="500" dirty="0"/>
              <a:t>antitumor therapy and today is the day we evaluate its effect. It was a pleasant experience beyond its rather grotesque nature. It reminded me of surgery in medicine</a:t>
            </a:r>
          </a:p>
          <a:p>
            <a:pPr marL="0" indent="0">
              <a:lnSpc>
                <a:spcPct val="100000"/>
              </a:lnSpc>
              <a:buNone/>
            </a:pPr>
            <a:r>
              <a:rPr lang="en-US" sz="500" dirty="0"/>
              <a:t>as I mentally noted the similarities and dissimilarities of the anatomy between mouse and man. In particular, I found it most interesting how the different layers of </a:t>
            </a:r>
          </a:p>
          <a:p>
            <a:pPr marL="0" indent="0">
              <a:lnSpc>
                <a:spcPct val="100000"/>
              </a:lnSpc>
              <a:buNone/>
            </a:pPr>
            <a:r>
              <a:rPr lang="en-US" sz="500" dirty="0"/>
              <a:t>fascia may be removed rather seamlessly from one another and in the same light, contain the tumor between them; without gross spread to adjacent layers. Last night I</a:t>
            </a:r>
          </a:p>
          <a:p>
            <a:pPr marL="0" indent="0">
              <a:lnSpc>
                <a:spcPct val="100000"/>
              </a:lnSpc>
              <a:buNone/>
            </a:pPr>
            <a:r>
              <a:rPr lang="en-US" sz="500" dirty="0"/>
              <a:t>was again invited to play recreational water polo with the vet girls, an odd specification as the vast majority of their department is female. For this reason, I was</a:t>
            </a:r>
          </a:p>
          <a:p>
            <a:pPr marL="0" indent="0">
              <a:lnSpc>
                <a:spcPct val="100000"/>
              </a:lnSpc>
              <a:buNone/>
            </a:pPr>
            <a:r>
              <a:rPr lang="en-US" sz="500" dirty="0"/>
              <a:t>a necessary sub as the league is co-ed. It was good fun and exercise and reminded me of learning to swim as a child. I can barely remember the last time I took lessons</a:t>
            </a:r>
          </a:p>
          <a:p>
            <a:pPr marL="0" indent="0">
              <a:lnSpc>
                <a:spcPct val="100000"/>
              </a:lnSpc>
              <a:buNone/>
            </a:pPr>
            <a:r>
              <a:rPr lang="en-US" sz="500" dirty="0"/>
              <a:t>nor when I swam for leisure. I think it would be something I would enjoy to do again in the future. </a:t>
            </a:r>
          </a:p>
          <a:p>
            <a:pPr marL="0" indent="0">
              <a:lnSpc>
                <a:spcPct val="100000"/>
              </a:lnSpc>
              <a:buNone/>
            </a:pPr>
            <a:r>
              <a:rPr lang="en-US" sz="500" dirty="0"/>
              <a:t>Nov 3/22</a:t>
            </a:r>
          </a:p>
          <a:p>
            <a:pPr marL="0" indent="0">
              <a:lnSpc>
                <a:spcPct val="100000"/>
              </a:lnSpc>
              <a:buNone/>
            </a:pPr>
            <a:r>
              <a:rPr lang="en-US" sz="500" dirty="0"/>
              <a:t>Better late than never I say to myself in most things and especially in regards to my project proposal. There is talk about my first committee meeting happening soon</a:t>
            </a:r>
          </a:p>
          <a:p>
            <a:pPr marL="0" indent="0">
              <a:lnSpc>
                <a:spcPct val="100000"/>
              </a:lnSpc>
              <a:buNone/>
            </a:pPr>
            <a:r>
              <a:rPr lang="en-US" sz="500" dirty="0"/>
              <a:t>and with that the requirement to produce a lengthy project proposal to convince of the legitimacy and merit of my project. As my dual degree projection is a mere three </a:t>
            </a:r>
          </a:p>
          <a:p>
            <a:pPr marL="0" indent="0">
              <a:lnSpc>
                <a:spcPct val="100000"/>
              </a:lnSpc>
              <a:buNone/>
            </a:pPr>
            <a:r>
              <a:rPr lang="en-US" sz="500" dirty="0"/>
              <a:t>years of tenure, I have scarcely 31 months left to have everything complete and the dissertation defended so realistically it is closer to 28 or so for the actual</a:t>
            </a:r>
          </a:p>
          <a:p>
            <a:pPr marL="0" indent="0">
              <a:lnSpc>
                <a:spcPct val="100000"/>
              </a:lnSpc>
              <a:buNone/>
            </a:pPr>
            <a:r>
              <a:rPr lang="en-US" sz="500" dirty="0"/>
              <a:t>research. That is terrifying to think about at best. I have some strengths, namely wonderful images via the confocal microscope and a wonderful bioinformatician to make</a:t>
            </a:r>
          </a:p>
          <a:p>
            <a:pPr marL="0" indent="0">
              <a:lnSpc>
                <a:spcPct val="100000"/>
              </a:lnSpc>
              <a:buNone/>
            </a:pPr>
            <a:r>
              <a:rPr lang="en-US" sz="500" dirty="0"/>
              <a:t>sense of their bulk. Additionally a suite of colony forming assays with verification of knockdown via qPCR or Western. Additionally, I may include some data from some </a:t>
            </a:r>
          </a:p>
          <a:p>
            <a:pPr marL="0" indent="0">
              <a:lnSpc>
                <a:spcPct val="100000"/>
              </a:lnSpc>
              <a:buNone/>
            </a:pPr>
            <a:r>
              <a:rPr lang="en-US" sz="500" dirty="0"/>
              <a:t>of the other projects such as the LG dye project or the Terra project. There is therapy in taking that first step, that small rush of Dopamine for being productive.</a:t>
            </a:r>
          </a:p>
          <a:p>
            <a:pPr marL="0" indent="0">
              <a:lnSpc>
                <a:spcPct val="100000"/>
              </a:lnSpc>
              <a:buNone/>
            </a:pPr>
            <a:r>
              <a:rPr lang="en-US" sz="500" dirty="0"/>
              <a:t>This has been a good week.</a:t>
            </a:r>
          </a:p>
          <a:p>
            <a:pPr marL="0" indent="0">
              <a:lnSpc>
                <a:spcPct val="100000"/>
              </a:lnSpc>
              <a:buNone/>
            </a:pPr>
            <a:r>
              <a:rPr lang="en-US" sz="500" dirty="0"/>
              <a:t>Nov 8/22 </a:t>
            </a:r>
          </a:p>
          <a:p>
            <a:pPr marL="0" indent="0">
              <a:lnSpc>
                <a:spcPct val="100000"/>
              </a:lnSpc>
              <a:buNone/>
            </a:pPr>
            <a:r>
              <a:rPr lang="en-US" sz="500" dirty="0"/>
              <a:t>It is election season down in the land of the free and the topic on everyone's mind is what is going to happen. It seems like President Biden has earned himself a low</a:t>
            </a:r>
          </a:p>
          <a:p>
            <a:pPr marL="0" indent="0">
              <a:lnSpc>
                <a:spcPct val="100000"/>
              </a:lnSpc>
              <a:buNone/>
            </a:pPr>
            <a:r>
              <a:rPr lang="en-US" sz="500" dirty="0"/>
              <a:t>approval rating, the lowest in recent memory and the expectation is that the Republican candidates will sweep these senate races. I wonder where things will go. As an</a:t>
            </a:r>
          </a:p>
          <a:p>
            <a:pPr marL="0" indent="0">
              <a:lnSpc>
                <a:spcPct val="100000"/>
              </a:lnSpc>
              <a:buNone/>
            </a:pPr>
            <a:r>
              <a:rPr lang="en-US" sz="500" dirty="0"/>
              <a:t>onlooker from a foreign country, my thoughts go to how their outcomes will affect my life here. I think to 'We didn't start the fire' and the legitimacy of the claim</a:t>
            </a:r>
          </a:p>
          <a:p>
            <a:pPr marL="0" indent="0">
              <a:lnSpc>
                <a:spcPct val="100000"/>
              </a:lnSpc>
              <a:buNone/>
            </a:pPr>
            <a:r>
              <a:rPr lang="en-US" sz="500" dirty="0"/>
              <a:t>that the world has always been in crisis. Maybe it has been. Maybe its a coincidence of my adult life starting with the onset of a global pandemic.</a:t>
            </a:r>
          </a:p>
          <a:p>
            <a:pPr marL="0" indent="0">
              <a:lnSpc>
                <a:spcPct val="100000"/>
              </a:lnSpc>
              <a:buNone/>
            </a:pPr>
            <a:r>
              <a:rPr lang="en-US" sz="500" dirty="0"/>
              <a:t>Nov 12/22 </a:t>
            </a:r>
          </a:p>
          <a:p>
            <a:pPr marL="0" indent="0">
              <a:lnSpc>
                <a:spcPct val="100000"/>
              </a:lnSpc>
              <a:buNone/>
            </a:pPr>
            <a:r>
              <a:rPr lang="en-US" sz="500" dirty="0"/>
              <a:t>Friday is finally arrived and with it the promise of rest. Allegedly. I finally did some math on this whole grad school thing which hopefully is correct before </a:t>
            </a:r>
          </a:p>
          <a:p>
            <a:pPr marL="0" indent="0">
              <a:lnSpc>
                <a:spcPct val="100000"/>
              </a:lnSpc>
              <a:buNone/>
            </a:pPr>
            <a:r>
              <a:rPr lang="en-US" sz="500" dirty="0"/>
              <a:t>immortalizing it here. Hypothetically, a PhD student with the intention of graduating in 5 years works 40 hours a week to complete this goal. Then at a minimum I need</a:t>
            </a:r>
          </a:p>
          <a:p>
            <a:pPr marL="0" indent="0">
              <a:lnSpc>
                <a:spcPct val="100000"/>
              </a:lnSpc>
              <a:buNone/>
            </a:pPr>
            <a:r>
              <a:rPr lang="en-US" sz="500" dirty="0"/>
              <a:t>to log about 64ish hours a week to make it in 3 years for this program. </a:t>
            </a:r>
            <a:r>
              <a:rPr lang="en-US" sz="500" dirty="0" err="1"/>
              <a:t>Thats</a:t>
            </a:r>
            <a:r>
              <a:rPr lang="en-US" sz="500" dirty="0"/>
              <a:t> just 13 hours a day Monday through Friday. Now, how about the students who work more than </a:t>
            </a:r>
          </a:p>
          <a:p>
            <a:pPr marL="0" indent="0">
              <a:lnSpc>
                <a:spcPct val="100000"/>
              </a:lnSpc>
              <a:buNone/>
            </a:pPr>
            <a:r>
              <a:rPr lang="en-US" sz="500" dirty="0"/>
              <a:t>8 hours a day on their programs. We are in serious trouble in this is where we are headed. I understand that I'm young and if there ever was a time to work hard it is </a:t>
            </a:r>
          </a:p>
          <a:p>
            <a:pPr marL="0" indent="0">
              <a:lnSpc>
                <a:spcPct val="100000"/>
              </a:lnSpc>
              <a:buNone/>
            </a:pPr>
            <a:r>
              <a:rPr lang="en-US" sz="500" dirty="0"/>
              <a:t>now but damn. I'm struggling between balancing lab time and writing time in a given day. I am so exhausted by the end I have no will to write so something is going to </a:t>
            </a:r>
          </a:p>
          <a:p>
            <a:pPr marL="0" indent="0">
              <a:lnSpc>
                <a:spcPct val="100000"/>
              </a:lnSpc>
              <a:buNone/>
            </a:pPr>
            <a:r>
              <a:rPr lang="en-US" sz="500" dirty="0"/>
              <a:t>have to give. I suspect it will be the lab work.</a:t>
            </a:r>
          </a:p>
          <a:p>
            <a:pPr marL="0" indent="0">
              <a:lnSpc>
                <a:spcPct val="100000"/>
              </a:lnSpc>
              <a:buNone/>
            </a:pPr>
            <a:r>
              <a:rPr lang="en-US" sz="500" dirty="0"/>
              <a:t>Nov 15/22</a:t>
            </a:r>
          </a:p>
          <a:p>
            <a:pPr marL="0" indent="0">
              <a:lnSpc>
                <a:spcPct val="100000"/>
              </a:lnSpc>
              <a:buNone/>
            </a:pPr>
            <a:r>
              <a:rPr lang="en-US" sz="500" dirty="0"/>
              <a:t>In hindsight, I could afford to be more conscientious. I was analyzing my </a:t>
            </a:r>
            <a:r>
              <a:rPr lang="en-US" sz="500" dirty="0" err="1"/>
              <a:t>clonogenics</a:t>
            </a:r>
            <a:r>
              <a:rPr lang="en-US" sz="500" dirty="0"/>
              <a:t>, those horrible experiments, and found so much variation. I think the shotgun </a:t>
            </a:r>
          </a:p>
          <a:p>
            <a:pPr marL="0" indent="0">
              <a:lnSpc>
                <a:spcPct val="100000"/>
              </a:lnSpc>
              <a:buNone/>
            </a:pPr>
            <a:r>
              <a:rPr lang="en-US" sz="500" dirty="0"/>
              <a:t>approach which works so well in so many contexts falls short here. I think it calls for a more methodical approach of cell line by cell line, grow, test, validate, </a:t>
            </a:r>
          </a:p>
          <a:p>
            <a:pPr marL="0" indent="0">
              <a:lnSpc>
                <a:spcPct val="100000"/>
              </a:lnSpc>
              <a:buNone/>
            </a:pPr>
            <a:r>
              <a:rPr lang="en-US" sz="500" dirty="0"/>
              <a:t>repeat, and finally move on to another. I know the committee will not be super keen on these, but at least there is a plan to fix those up. I've made great progress </a:t>
            </a:r>
          </a:p>
          <a:p>
            <a:pPr marL="0" indent="0">
              <a:lnSpc>
                <a:spcPct val="100000"/>
              </a:lnSpc>
              <a:buNone/>
            </a:pPr>
            <a:r>
              <a:rPr lang="en-US" sz="500" dirty="0"/>
              <a:t>in writing these last couple days, nearly 5000 words which I don't think anyone wants to read. </a:t>
            </a:r>
            <a:r>
              <a:rPr lang="en-US" sz="500" dirty="0" err="1"/>
              <a:t>haha</a:t>
            </a:r>
            <a:r>
              <a:rPr lang="en-US" sz="500" dirty="0"/>
              <a:t>. Anyways, that's a considerable weight off my shoulders and now</a:t>
            </a:r>
          </a:p>
          <a:p>
            <a:pPr marL="0" indent="0">
              <a:lnSpc>
                <a:spcPct val="100000"/>
              </a:lnSpc>
              <a:buNone/>
            </a:pPr>
            <a:r>
              <a:rPr lang="en-US" sz="500" dirty="0"/>
              <a:t>to work on the small details and prepare for the TERRA project set. Also I should do some </a:t>
            </a:r>
            <a:r>
              <a:rPr lang="en-US" sz="500" dirty="0" err="1"/>
              <a:t>Lyso</a:t>
            </a:r>
            <a:r>
              <a:rPr lang="en-US" sz="500" dirty="0"/>
              <a:t> work before the holidays.</a:t>
            </a:r>
          </a:p>
          <a:p>
            <a:pPr marL="0" indent="0">
              <a:lnSpc>
                <a:spcPct val="100000"/>
              </a:lnSpc>
              <a:buNone/>
            </a:pPr>
            <a:r>
              <a:rPr lang="en-US" sz="500" dirty="0"/>
              <a:t>Nov 22/2</a:t>
            </a:r>
          </a:p>
          <a:p>
            <a:pPr marL="0" indent="0">
              <a:lnSpc>
                <a:spcPct val="100000"/>
              </a:lnSpc>
              <a:buNone/>
            </a:pPr>
            <a:r>
              <a:rPr lang="en-US" sz="500" dirty="0"/>
              <a:t>Well I super forgot to add artifacts to my repository but will hop to that soon. I should also schedule a meeting with a resume expert of sorts to make sure the </a:t>
            </a:r>
            <a:r>
              <a:rPr lang="en-US" sz="500" dirty="0" err="1"/>
              <a:t>ol'CV</a:t>
            </a:r>
            <a:endParaRPr lang="en-US" sz="500" dirty="0"/>
          </a:p>
          <a:p>
            <a:pPr marL="0" indent="0">
              <a:lnSpc>
                <a:spcPct val="100000"/>
              </a:lnSpc>
              <a:buNone/>
            </a:pPr>
            <a:r>
              <a:rPr lang="en-US" sz="500" dirty="0"/>
              <a:t>is in good order. I am so excited for this month to be over. Everyone on my team is putting in the extra hours so that December can be peaceful and quiet. I look </a:t>
            </a:r>
          </a:p>
          <a:p>
            <a:pPr marL="0" indent="0">
              <a:lnSpc>
                <a:spcPct val="100000"/>
              </a:lnSpc>
              <a:buNone/>
            </a:pPr>
            <a:r>
              <a:rPr lang="en-US" sz="500" dirty="0"/>
              <a:t>forward to taking off a couple weeks around the holidays to recover and prepare for a productive 2023. Maybe that says something about looking too much to the future</a:t>
            </a:r>
          </a:p>
          <a:p>
            <a:pPr marL="0" indent="0">
              <a:lnSpc>
                <a:spcPct val="100000"/>
              </a:lnSpc>
              <a:buNone/>
            </a:pPr>
            <a:r>
              <a:rPr lang="en-US" sz="500" dirty="0"/>
              <a:t>and not enough the past if its only November and I'm thinking about my resolutions for the new year.</a:t>
            </a:r>
          </a:p>
          <a:p>
            <a:pPr marL="0" indent="0">
              <a:lnSpc>
                <a:spcPct val="100000"/>
              </a:lnSpc>
              <a:buNone/>
            </a:pPr>
            <a:r>
              <a:rPr lang="en-US" sz="500" dirty="0"/>
              <a:t>Nov 30/22</a:t>
            </a:r>
          </a:p>
          <a:p>
            <a:pPr marL="0" indent="0">
              <a:lnSpc>
                <a:spcPct val="100000"/>
              </a:lnSpc>
              <a:buNone/>
            </a:pPr>
            <a:r>
              <a:rPr lang="en-US" sz="500" dirty="0"/>
              <a:t>The day of the committee meeting has arrived and I have finished it. I was pleasantly surprised by how it went. The members</a:t>
            </a:r>
          </a:p>
          <a:p>
            <a:pPr marL="0" indent="0">
              <a:lnSpc>
                <a:spcPct val="100000"/>
              </a:lnSpc>
              <a:buNone/>
            </a:pPr>
            <a:r>
              <a:rPr lang="en-US" sz="500" dirty="0"/>
              <a:t>were all very nice and seemed interested in the project. Furthermore, they were reasonable in their questions, maybe </a:t>
            </a:r>
          </a:p>
          <a:p>
            <a:pPr marL="0" indent="0">
              <a:lnSpc>
                <a:spcPct val="100000"/>
              </a:lnSpc>
              <a:buNone/>
            </a:pPr>
            <a:r>
              <a:rPr lang="en-US" sz="500" dirty="0"/>
              <a:t>indicating I did an adequate job of explaining the project. Regardless, I am approved to continue research, at least until</a:t>
            </a:r>
          </a:p>
          <a:p>
            <a:pPr marL="0" indent="0">
              <a:lnSpc>
                <a:spcPct val="100000"/>
              </a:lnSpc>
              <a:buNone/>
            </a:pPr>
            <a:r>
              <a:rPr lang="en-US" sz="500" dirty="0"/>
              <a:t>the next meeting. This is a wonderful weight off my chest and now I can continue my work on the other projects.</a:t>
            </a:r>
          </a:p>
          <a:p>
            <a:pPr marL="0" indent="0">
              <a:lnSpc>
                <a:spcPct val="100000"/>
              </a:lnSpc>
              <a:buNone/>
            </a:pPr>
            <a:r>
              <a:rPr lang="en-US" sz="500" dirty="0"/>
              <a:t>Dec 2/22</a:t>
            </a:r>
          </a:p>
          <a:p>
            <a:pPr marL="0" indent="0">
              <a:lnSpc>
                <a:spcPct val="100000"/>
              </a:lnSpc>
              <a:buNone/>
            </a:pPr>
            <a:r>
              <a:rPr lang="en-US" sz="500" dirty="0"/>
              <a:t>I arrived in Regina late tonight, fortunate the roads were nice. I'm looking forward to spending tomorrow evening with my </a:t>
            </a:r>
          </a:p>
          <a:p>
            <a:pPr marL="0" indent="0">
              <a:lnSpc>
                <a:spcPct val="100000"/>
              </a:lnSpc>
              <a:buNone/>
            </a:pPr>
            <a:r>
              <a:rPr lang="en-US" sz="500" dirty="0"/>
              <a:t>dear friends for </a:t>
            </a:r>
            <a:r>
              <a:rPr lang="en-US" sz="500" dirty="0" err="1"/>
              <a:t>agribition</a:t>
            </a:r>
            <a:r>
              <a:rPr lang="en-US" sz="500" dirty="0"/>
              <a:t>. I don't think I attended for nearly a decade or longer. It's been nearly a year since I've seen</a:t>
            </a:r>
          </a:p>
          <a:p>
            <a:pPr marL="0" indent="0">
              <a:lnSpc>
                <a:spcPct val="100000"/>
              </a:lnSpc>
              <a:buNone/>
            </a:pPr>
            <a:r>
              <a:rPr lang="en-US" sz="500" dirty="0"/>
              <a:t>them and months since I've taken a night on the town so to say. It is bitterly cold as of late and I do not look forward to</a:t>
            </a:r>
          </a:p>
          <a:p>
            <a:pPr marL="0" indent="0">
              <a:lnSpc>
                <a:spcPct val="100000"/>
              </a:lnSpc>
              <a:buNone/>
            </a:pPr>
            <a:r>
              <a:rPr lang="en-US" sz="500" dirty="0"/>
              <a:t>walking to work on Monday as I sit here in my childhood home. Ah to think in a mere 2 weeks, vacation.</a:t>
            </a:r>
            <a:endParaRPr lang="en-CA" sz="500" dirty="0"/>
          </a:p>
        </p:txBody>
      </p:sp>
      <p:sp>
        <p:nvSpPr>
          <p:cNvPr id="7" name="Rectangle 6">
            <a:extLst>
              <a:ext uri="{FF2B5EF4-FFF2-40B4-BE49-F238E27FC236}">
                <a16:creationId xmlns:a16="http://schemas.microsoft.com/office/drawing/2014/main" id="{784A4591-2B07-6B31-4325-5B32C4F74BA3}"/>
              </a:ext>
            </a:extLst>
          </p:cNvPr>
          <p:cNvSpPr/>
          <p:nvPr/>
        </p:nvSpPr>
        <p:spPr>
          <a:xfrm>
            <a:off x="8315324" y="6191905"/>
            <a:ext cx="3686175"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C0FAF5E4-31BD-A99A-33D9-754E1901916B}"/>
              </a:ext>
            </a:extLst>
          </p:cNvPr>
          <p:cNvSpPr txBox="1"/>
          <p:nvPr/>
        </p:nvSpPr>
        <p:spPr>
          <a:xfrm>
            <a:off x="8315324" y="6222682"/>
            <a:ext cx="3781425" cy="461665"/>
          </a:xfrm>
          <a:prstGeom prst="rect">
            <a:avLst/>
          </a:prstGeom>
          <a:noFill/>
        </p:spPr>
        <p:txBody>
          <a:bodyPr wrap="square" rtlCol="0">
            <a:spAutoFit/>
          </a:bodyPr>
          <a:lstStyle/>
          <a:p>
            <a:r>
              <a:rPr lang="en-US" sz="1200" dirty="0"/>
              <a:t>This artifact is representative of the journal entries I made as one of my goals in 974 (intrapersonal skills, wellness)</a:t>
            </a:r>
            <a:endParaRPr lang="en-CA" sz="1200" dirty="0"/>
          </a:p>
        </p:txBody>
      </p:sp>
    </p:spTree>
    <p:extLst>
      <p:ext uri="{BB962C8B-B14F-4D97-AF65-F5344CB8AC3E}">
        <p14:creationId xmlns:p14="http://schemas.microsoft.com/office/powerpoint/2010/main" val="13049038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38B61BD-0EE1-4D29-B894-126CD61C5D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BBC14DD5-C584-4158-BF76-ECE3C6DB4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5947992 w 12192000"/>
              <a:gd name="connsiteY0" fmla="*/ 2457985 h 6858000"/>
              <a:gd name="connsiteX1" fmla="*/ 5926156 w 12192000"/>
              <a:gd name="connsiteY1" fmla="*/ 2472983 h 6858000"/>
              <a:gd name="connsiteX2" fmla="*/ 6047792 w 12192000"/>
              <a:gd name="connsiteY2" fmla="*/ 2529213 h 6858000"/>
              <a:gd name="connsiteX3" fmla="*/ 5857576 w 12192000"/>
              <a:gd name="connsiteY3" fmla="*/ 2499619 h 6858000"/>
              <a:gd name="connsiteX4" fmla="*/ 5854328 w 12192000"/>
              <a:gd name="connsiteY4" fmla="*/ 2518740 h 6858000"/>
              <a:gd name="connsiteX5" fmla="*/ 6070351 w 12192000"/>
              <a:gd name="connsiteY5" fmla="*/ 2591134 h 6858000"/>
              <a:gd name="connsiteX6" fmla="*/ 6051040 w 12192000"/>
              <a:gd name="connsiteY6" fmla="*/ 2602290 h 6858000"/>
              <a:gd name="connsiteX7" fmla="*/ 5936261 w 12192000"/>
              <a:gd name="connsiteY7" fmla="*/ 2574288 h 6858000"/>
              <a:gd name="connsiteX8" fmla="*/ 5913160 w 12192000"/>
              <a:gd name="connsiteY8" fmla="*/ 2581573 h 6858000"/>
              <a:gd name="connsiteX9" fmla="*/ 5924531 w 12192000"/>
              <a:gd name="connsiteY9" fmla="*/ 2615492 h 6858000"/>
              <a:gd name="connsiteX10" fmla="*/ 5974341 w 12192000"/>
              <a:gd name="connsiteY10" fmla="*/ 2628696 h 6858000"/>
              <a:gd name="connsiteX11" fmla="*/ 6051944 w 12192000"/>
              <a:gd name="connsiteY11" fmla="*/ 2708377 h 6858000"/>
              <a:gd name="connsiteX12" fmla="*/ 5934457 w 12192000"/>
              <a:gd name="connsiteY12" fmla="*/ 2698814 h 6858000"/>
              <a:gd name="connsiteX13" fmla="*/ 5913702 w 12192000"/>
              <a:gd name="connsiteY13" fmla="*/ 2718165 h 6858000"/>
              <a:gd name="connsiteX14" fmla="*/ 5905761 w 12192000"/>
              <a:gd name="connsiteY14" fmla="*/ 2743207 h 6858000"/>
              <a:gd name="connsiteX15" fmla="*/ 5860282 w 12192000"/>
              <a:gd name="connsiteY15" fmla="*/ 2763923 h 6858000"/>
              <a:gd name="connsiteX16" fmla="*/ 5931750 w 12192000"/>
              <a:gd name="connsiteY16" fmla="*/ 2787144 h 6858000"/>
              <a:gd name="connsiteX17" fmla="*/ 5855409 w 12192000"/>
              <a:gd name="connsiteY17" fmla="*/ 2787144 h 6858000"/>
              <a:gd name="connsiteX18" fmla="*/ 5767701 w 12192000"/>
              <a:gd name="connsiteY18" fmla="*/ 2771209 h 6858000"/>
              <a:gd name="connsiteX19" fmla="*/ 5674216 w 12192000"/>
              <a:gd name="connsiteY19" fmla="*/ 2776216 h 6858000"/>
              <a:gd name="connsiteX20" fmla="*/ 5487249 w 12192000"/>
              <a:gd name="connsiteY20" fmla="*/ 2746850 h 6858000"/>
              <a:gd name="connsiteX21" fmla="*/ 5398276 w 12192000"/>
              <a:gd name="connsiteY21" fmla="*/ 2748898 h 6858000"/>
              <a:gd name="connsiteX22" fmla="*/ 5892947 w 12192000"/>
              <a:gd name="connsiteY22" fmla="*/ 2946502 h 6858000"/>
              <a:gd name="connsiteX23" fmla="*/ 5867682 w 12192000"/>
              <a:gd name="connsiteY23" fmla="*/ 2989983 h 6858000"/>
              <a:gd name="connsiteX24" fmla="*/ 5971273 w 12192000"/>
              <a:gd name="connsiteY24" fmla="*/ 3037335 h 6858000"/>
              <a:gd name="connsiteX25" fmla="*/ 5996719 w 12192000"/>
              <a:gd name="connsiteY25" fmla="*/ 3084231 h 6858000"/>
              <a:gd name="connsiteX26" fmla="*/ 5964776 w 12192000"/>
              <a:gd name="connsiteY26" fmla="*/ 3080134 h 6858000"/>
              <a:gd name="connsiteX27" fmla="*/ 5937344 w 12192000"/>
              <a:gd name="connsiteY27" fmla="*/ 3089012 h 6858000"/>
              <a:gd name="connsiteX28" fmla="*/ 5948713 w 12192000"/>
              <a:gd name="connsiteY28" fmla="*/ 3148657 h 6858000"/>
              <a:gd name="connsiteX29" fmla="*/ 6095075 w 12192000"/>
              <a:gd name="connsiteY29" fmla="*/ 3225605 h 6858000"/>
              <a:gd name="connsiteX30" fmla="*/ 6108249 w 12192000"/>
              <a:gd name="connsiteY30" fmla="*/ 3250646 h 6858000"/>
              <a:gd name="connsiteX31" fmla="*/ 6090744 w 12192000"/>
              <a:gd name="connsiteY31" fmla="*/ 3268403 h 6858000"/>
              <a:gd name="connsiteX32" fmla="*/ 6043461 w 12192000"/>
              <a:gd name="connsiteY32" fmla="*/ 3277509 h 6858000"/>
              <a:gd name="connsiteX33" fmla="*/ 6109692 w 12192000"/>
              <a:gd name="connsiteY33" fmla="*/ 3362879 h 6858000"/>
              <a:gd name="connsiteX34" fmla="*/ 6133877 w 12192000"/>
              <a:gd name="connsiteY34" fmla="*/ 3386554 h 6858000"/>
              <a:gd name="connsiteX35" fmla="*/ 6175205 w 12192000"/>
              <a:gd name="connsiteY35" fmla="*/ 3423208 h 6858000"/>
              <a:gd name="connsiteX36" fmla="*/ 6175926 w 12192000"/>
              <a:gd name="connsiteY36" fmla="*/ 3434363 h 6858000"/>
              <a:gd name="connsiteX37" fmla="*/ 6119620 w 12192000"/>
              <a:gd name="connsiteY37" fmla="*/ 3473747 h 6858000"/>
              <a:gd name="connsiteX38" fmla="*/ 6018015 w 12192000"/>
              <a:gd name="connsiteY38" fmla="*/ 3463046 h 6858000"/>
              <a:gd name="connsiteX39" fmla="*/ 6168166 w 12192000"/>
              <a:gd name="connsiteY39" fmla="*/ 3521781 h 6858000"/>
              <a:gd name="connsiteX40" fmla="*/ 5682157 w 12192000"/>
              <a:gd name="connsiteY40" fmla="*/ 3381775 h 6858000"/>
              <a:gd name="connsiteX41" fmla="*/ 5713198 w 12192000"/>
              <a:gd name="connsiteY41" fmla="*/ 3418426 h 6858000"/>
              <a:gd name="connsiteX42" fmla="*/ 5883202 w 12192000"/>
              <a:gd name="connsiteY42" fmla="*/ 3514950 h 6858000"/>
              <a:gd name="connsiteX43" fmla="*/ 5931387 w 12192000"/>
              <a:gd name="connsiteY43" fmla="*/ 3575508 h 6858000"/>
              <a:gd name="connsiteX44" fmla="*/ 5981919 w 12192000"/>
              <a:gd name="connsiteY44" fmla="*/ 3608971 h 6858000"/>
              <a:gd name="connsiteX45" fmla="*/ 6052845 w 12192000"/>
              <a:gd name="connsiteY45" fmla="*/ 3608290 h 6858000"/>
              <a:gd name="connsiteX46" fmla="*/ 6103196 w 12192000"/>
              <a:gd name="connsiteY46" fmla="*/ 3659739 h 6858000"/>
              <a:gd name="connsiteX47" fmla="*/ 6050680 w 12192000"/>
              <a:gd name="connsiteY47" fmla="*/ 3670666 h 6858000"/>
              <a:gd name="connsiteX48" fmla="*/ 5989139 w 12192000"/>
              <a:gd name="connsiteY48" fmla="*/ 3662243 h 6858000"/>
              <a:gd name="connsiteX49" fmla="*/ 5856311 w 12192000"/>
              <a:gd name="connsiteY49" fmla="*/ 3664973 h 6858000"/>
              <a:gd name="connsiteX50" fmla="*/ 5780153 w 12192000"/>
              <a:gd name="connsiteY50" fmla="*/ 3674991 h 6858000"/>
              <a:gd name="connsiteX51" fmla="*/ 5605096 w 12192000"/>
              <a:gd name="connsiteY51" fmla="*/ 3657917 h 6858000"/>
              <a:gd name="connsiteX52" fmla="*/ 5615384 w 12192000"/>
              <a:gd name="connsiteY52" fmla="*/ 3701627 h 6858000"/>
              <a:gd name="connsiteX53" fmla="*/ 5608886 w 12192000"/>
              <a:gd name="connsiteY53" fmla="*/ 3739645 h 6858000"/>
              <a:gd name="connsiteX54" fmla="*/ 5606359 w 12192000"/>
              <a:gd name="connsiteY54" fmla="*/ 3822284 h 6858000"/>
              <a:gd name="connsiteX55" fmla="*/ 5607984 w 12192000"/>
              <a:gd name="connsiteY55" fmla="*/ 3835716 h 6858000"/>
              <a:gd name="connsiteX56" fmla="*/ 5568822 w 12192000"/>
              <a:gd name="connsiteY56" fmla="*/ 3844366 h 6858000"/>
              <a:gd name="connsiteX57" fmla="*/ 5802171 w 12192000"/>
              <a:gd name="connsiteY57" fmla="*/ 4016244 h 6858000"/>
              <a:gd name="connsiteX58" fmla="*/ 5646244 w 12192000"/>
              <a:gd name="connsiteY58" fmla="*/ 3972534 h 6858000"/>
              <a:gd name="connsiteX59" fmla="*/ 5625129 w 12192000"/>
              <a:gd name="connsiteY59" fmla="*/ 4044701 h 6858000"/>
              <a:gd name="connsiteX60" fmla="*/ 5698400 w 12192000"/>
              <a:gd name="connsiteY60" fmla="*/ 4108899 h 6858000"/>
              <a:gd name="connsiteX61" fmla="*/ 5725470 w 12192000"/>
              <a:gd name="connsiteY61" fmla="*/ 4235930 h 6858000"/>
              <a:gd name="connsiteX62" fmla="*/ 5712295 w 12192000"/>
              <a:gd name="connsiteY62" fmla="*/ 4352032 h 6858000"/>
              <a:gd name="connsiteX63" fmla="*/ 5680894 w 12192000"/>
              <a:gd name="connsiteY63" fmla="*/ 4388911 h 6858000"/>
              <a:gd name="connsiteX64" fmla="*/ 5635415 w 12192000"/>
              <a:gd name="connsiteY64" fmla="*/ 4455158 h 6858000"/>
              <a:gd name="connsiteX65" fmla="*/ 5607263 w 12192000"/>
              <a:gd name="connsiteY65" fmla="*/ 4496136 h 6858000"/>
              <a:gd name="connsiteX66" fmla="*/ 5509446 w 12192000"/>
              <a:gd name="connsiteY66" fmla="*/ 4480201 h 6858000"/>
              <a:gd name="connsiteX67" fmla="*/ 5639928 w 12192000"/>
              <a:gd name="connsiteY67" fmla="*/ 4584239 h 6858000"/>
              <a:gd name="connsiteX68" fmla="*/ 5534171 w 12192000"/>
              <a:gd name="connsiteY68" fmla="*/ 4571262 h 6858000"/>
              <a:gd name="connsiteX69" fmla="*/ 5499701 w 12192000"/>
              <a:gd name="connsiteY69" fmla="*/ 4578547 h 6858000"/>
              <a:gd name="connsiteX70" fmla="*/ 5519373 w 12192000"/>
              <a:gd name="connsiteY70" fmla="*/ 4612239 h 6858000"/>
              <a:gd name="connsiteX71" fmla="*/ 5596974 w 12192000"/>
              <a:gd name="connsiteY71" fmla="*/ 4669379 h 6858000"/>
              <a:gd name="connsiteX72" fmla="*/ 5756873 w 12192000"/>
              <a:gd name="connsiteY72" fmla="*/ 4824185 h 6858000"/>
              <a:gd name="connsiteX73" fmla="*/ 5602028 w 12192000"/>
              <a:gd name="connsiteY73" fmla="*/ 4753158 h 6858000"/>
              <a:gd name="connsiteX74" fmla="*/ 5765173 w 12192000"/>
              <a:gd name="connsiteY74" fmla="*/ 4912286 h 6858000"/>
              <a:gd name="connsiteX75" fmla="*/ 5801450 w 12192000"/>
              <a:gd name="connsiteY75" fmla="*/ 4965101 h 6858000"/>
              <a:gd name="connsiteX76" fmla="*/ 5874721 w 12192000"/>
              <a:gd name="connsiteY76" fmla="*/ 5096229 h 6858000"/>
              <a:gd name="connsiteX77" fmla="*/ 5871110 w 12192000"/>
              <a:gd name="connsiteY77" fmla="*/ 5111026 h 6858000"/>
              <a:gd name="connsiteX78" fmla="*/ 5786469 w 12192000"/>
              <a:gd name="connsiteY78" fmla="*/ 5089855 h 6858000"/>
              <a:gd name="connsiteX79" fmla="*/ 5896196 w 12192000"/>
              <a:gd name="connsiteY79" fmla="*/ 5200041 h 6858000"/>
              <a:gd name="connsiteX80" fmla="*/ 6009534 w 12192000"/>
              <a:gd name="connsiteY80" fmla="*/ 5284725 h 6858000"/>
              <a:gd name="connsiteX81" fmla="*/ 5929042 w 12192000"/>
              <a:gd name="connsiteY81" fmla="*/ 5271751 h 6858000"/>
              <a:gd name="connsiteX82" fmla="*/ 5818413 w 12192000"/>
              <a:gd name="connsiteY82" fmla="*/ 5223260 h 6858000"/>
              <a:gd name="connsiteX83" fmla="*/ 5779973 w 12192000"/>
              <a:gd name="connsiteY83" fmla="*/ 5241473 h 6858000"/>
              <a:gd name="connsiteX84" fmla="*/ 5884826 w 12192000"/>
              <a:gd name="connsiteY84" fmla="*/ 5321606 h 6858000"/>
              <a:gd name="connsiteX85" fmla="*/ 5944924 w 12192000"/>
              <a:gd name="connsiteY85" fmla="*/ 5358715 h 6858000"/>
              <a:gd name="connsiteX86" fmla="*/ 5968926 w 12192000"/>
              <a:gd name="connsiteY86" fmla="*/ 5387170 h 6858000"/>
              <a:gd name="connsiteX87" fmla="*/ 6037505 w 12192000"/>
              <a:gd name="connsiteY87" fmla="*/ 5488704 h 6858000"/>
              <a:gd name="connsiteX88" fmla="*/ 6238910 w 12192000"/>
              <a:gd name="connsiteY88" fmla="*/ 5599571 h 6858000"/>
              <a:gd name="connsiteX89" fmla="*/ 6427321 w 12192000"/>
              <a:gd name="connsiteY89" fmla="*/ 5737302 h 6858000"/>
              <a:gd name="connsiteX90" fmla="*/ 6574408 w 12192000"/>
              <a:gd name="connsiteY90" fmla="*/ 5823126 h 6858000"/>
              <a:gd name="connsiteX91" fmla="*/ 6946177 w 12192000"/>
              <a:gd name="connsiteY91" fmla="*/ 5933538 h 6858000"/>
              <a:gd name="connsiteX92" fmla="*/ 8356197 w 12192000"/>
              <a:gd name="connsiteY92" fmla="*/ 5184561 h 6858000"/>
              <a:gd name="connsiteX93" fmla="*/ 8374063 w 12192000"/>
              <a:gd name="connsiteY93" fmla="*/ 5162249 h 6858000"/>
              <a:gd name="connsiteX94" fmla="*/ 8442461 w 12192000"/>
              <a:gd name="connsiteY94" fmla="*/ 5078246 h 6858000"/>
              <a:gd name="connsiteX95" fmla="*/ 8500574 w 12192000"/>
              <a:gd name="connsiteY95" fmla="*/ 5002664 h 6858000"/>
              <a:gd name="connsiteX96" fmla="*/ 8470255 w 12192000"/>
              <a:gd name="connsiteY96" fmla="*/ 4977167 h 6858000"/>
              <a:gd name="connsiteX97" fmla="*/ 8511222 w 12192000"/>
              <a:gd name="connsiteY97" fmla="*/ 4905001 h 6858000"/>
              <a:gd name="connsiteX98" fmla="*/ 8641522 w 12192000"/>
              <a:gd name="connsiteY98" fmla="*/ 4682584 h 6858000"/>
              <a:gd name="connsiteX99" fmla="*/ 8698730 w 12192000"/>
              <a:gd name="connsiteY99" fmla="*/ 4633640 h 6858000"/>
              <a:gd name="connsiteX100" fmla="*/ 8768393 w 12192000"/>
              <a:gd name="connsiteY100" fmla="*/ 4510479 h 6858000"/>
              <a:gd name="connsiteX101" fmla="*/ 8778319 w 12192000"/>
              <a:gd name="connsiteY101" fmla="*/ 4482024 h 6858000"/>
              <a:gd name="connsiteX102" fmla="*/ 8764062 w 12192000"/>
              <a:gd name="connsiteY102" fmla="*/ 4445824 h 6858000"/>
              <a:gd name="connsiteX103" fmla="*/ 8753414 w 12192000"/>
              <a:gd name="connsiteY103" fmla="*/ 4409400 h 6858000"/>
              <a:gd name="connsiteX104" fmla="*/ 8767310 w 12192000"/>
              <a:gd name="connsiteY104" fmla="*/ 4398700 h 6858000"/>
              <a:gd name="connsiteX105" fmla="*/ 8856643 w 12192000"/>
              <a:gd name="connsiteY105" fmla="*/ 4380261 h 6858000"/>
              <a:gd name="connsiteX106" fmla="*/ 8804848 w 12192000"/>
              <a:gd name="connsiteY106" fmla="*/ 4311055 h 6858000"/>
              <a:gd name="connsiteX107" fmla="*/ 8713530 w 12192000"/>
              <a:gd name="connsiteY107" fmla="*/ 4207927 h 6858000"/>
              <a:gd name="connsiteX108" fmla="*/ 8672022 w 12192000"/>
              <a:gd name="connsiteY108" fmla="*/ 4134623 h 6858000"/>
              <a:gd name="connsiteX109" fmla="*/ 8667148 w 12192000"/>
              <a:gd name="connsiteY109" fmla="*/ 4069059 h 6858000"/>
              <a:gd name="connsiteX110" fmla="*/ 8585575 w 12192000"/>
              <a:gd name="connsiteY110" fmla="*/ 4030359 h 6858000"/>
              <a:gd name="connsiteX111" fmla="*/ 8662275 w 12192000"/>
              <a:gd name="connsiteY111" fmla="*/ 3891717 h 6858000"/>
              <a:gd name="connsiteX112" fmla="*/ 8670037 w 12192000"/>
              <a:gd name="connsiteY112" fmla="*/ 3863033 h 6858000"/>
              <a:gd name="connsiteX113" fmla="*/ 8624017 w 12192000"/>
              <a:gd name="connsiteY113" fmla="*/ 3760362 h 6858000"/>
              <a:gd name="connsiteX114" fmla="*/ 8616436 w 12192000"/>
              <a:gd name="connsiteY114" fmla="*/ 3743970 h 6858000"/>
              <a:gd name="connsiteX115" fmla="*/ 8599473 w 12192000"/>
              <a:gd name="connsiteY115" fmla="*/ 3711188 h 6858000"/>
              <a:gd name="connsiteX116" fmla="*/ 8550745 w 12192000"/>
              <a:gd name="connsiteY116" fmla="*/ 3703220 h 6858000"/>
              <a:gd name="connsiteX117" fmla="*/ 8576010 w 12192000"/>
              <a:gd name="connsiteY117" fmla="*/ 3680000 h 6858000"/>
              <a:gd name="connsiteX118" fmla="*/ 8625100 w 12192000"/>
              <a:gd name="connsiteY118" fmla="*/ 3601459 h 6858000"/>
              <a:gd name="connsiteX119" fmla="*/ 8592433 w 12192000"/>
              <a:gd name="connsiteY119" fmla="*/ 3526333 h 6858000"/>
              <a:gd name="connsiteX120" fmla="*/ 8590269 w 12192000"/>
              <a:gd name="connsiteY120" fmla="*/ 3484900 h 6858000"/>
              <a:gd name="connsiteX121" fmla="*/ 8645312 w 12192000"/>
              <a:gd name="connsiteY121" fmla="*/ 3431858 h 6858000"/>
              <a:gd name="connsiteX122" fmla="*/ 8686820 w 12192000"/>
              <a:gd name="connsiteY122" fmla="*/ 3410914 h 6858000"/>
              <a:gd name="connsiteX123" fmla="*/ 8705950 w 12192000"/>
              <a:gd name="connsiteY123" fmla="*/ 3380864 h 6858000"/>
              <a:gd name="connsiteX124" fmla="*/ 8683391 w 12192000"/>
              <a:gd name="connsiteY124" fmla="*/ 3355822 h 6858000"/>
              <a:gd name="connsiteX125" fmla="*/ 8583229 w 12192000"/>
              <a:gd name="connsiteY125" fmla="*/ 3296177 h 6858000"/>
              <a:gd name="connsiteX126" fmla="*/ 8637190 w 12192000"/>
              <a:gd name="connsiteY126" fmla="*/ 3246320 h 6858000"/>
              <a:gd name="connsiteX127" fmla="*/ 8355114 w 12192000"/>
              <a:gd name="connsiteY127" fmla="*/ 3011154 h 6858000"/>
              <a:gd name="connsiteX128" fmla="*/ 8321004 w 12192000"/>
              <a:gd name="connsiteY128" fmla="*/ 2975186 h 6858000"/>
              <a:gd name="connsiteX129" fmla="*/ 8139993 w 12192000"/>
              <a:gd name="connsiteY129" fmla="*/ 2887993 h 6858000"/>
              <a:gd name="connsiteX130" fmla="*/ 7953747 w 12192000"/>
              <a:gd name="connsiteY130" fmla="*/ 2826301 h 6858000"/>
              <a:gd name="connsiteX131" fmla="*/ 8083145 w 12192000"/>
              <a:gd name="connsiteY131" fmla="*/ 2696083 h 6858000"/>
              <a:gd name="connsiteX132" fmla="*/ 7885529 w 12192000"/>
              <a:gd name="connsiteY132" fmla="*/ 2665804 h 6858000"/>
              <a:gd name="connsiteX133" fmla="*/ 7866219 w 12192000"/>
              <a:gd name="connsiteY133" fmla="*/ 2666715 h 6858000"/>
              <a:gd name="connsiteX134" fmla="*/ 7478205 w 12192000"/>
              <a:gd name="connsiteY134" fmla="*/ 2646681 h 6858000"/>
              <a:gd name="connsiteX135" fmla="*/ 6921993 w 12192000"/>
              <a:gd name="connsiteY135" fmla="*/ 2580207 h 6858000"/>
              <a:gd name="connsiteX136" fmla="*/ 6461612 w 12192000"/>
              <a:gd name="connsiteY136" fmla="*/ 2540368 h 6858000"/>
              <a:gd name="connsiteX137" fmla="*/ 5971453 w 12192000"/>
              <a:gd name="connsiteY137" fmla="*/ 2462965 h 6858000"/>
              <a:gd name="connsiteX138" fmla="*/ 5947992 w 12192000"/>
              <a:gd name="connsiteY138" fmla="*/ 2457985 h 6858000"/>
              <a:gd name="connsiteX139" fmla="*/ 0 w 12192000"/>
              <a:gd name="connsiteY139" fmla="*/ 0 h 6858000"/>
              <a:gd name="connsiteX140" fmla="*/ 8078332 w 12192000"/>
              <a:gd name="connsiteY140" fmla="*/ 0 h 6858000"/>
              <a:gd name="connsiteX141" fmla="*/ 8051806 w 12192000"/>
              <a:gd name="connsiteY141" fmla="*/ 19899 h 6858000"/>
              <a:gd name="connsiteX142" fmla="*/ 7919411 w 12192000"/>
              <a:gd name="connsiteY142" fmla="*/ 69998 h 6858000"/>
              <a:gd name="connsiteX143" fmla="*/ 7880558 w 12192000"/>
              <a:gd name="connsiteY143" fmla="*/ 103665 h 6858000"/>
              <a:gd name="connsiteX144" fmla="*/ 7913505 w 12192000"/>
              <a:gd name="connsiteY144" fmla="*/ 144066 h 6858000"/>
              <a:gd name="connsiteX145" fmla="*/ 7984993 w 12192000"/>
              <a:gd name="connsiteY145" fmla="*/ 172224 h 6858000"/>
              <a:gd name="connsiteX146" fmla="*/ 8079793 w 12192000"/>
              <a:gd name="connsiteY146" fmla="*/ 243535 h 6858000"/>
              <a:gd name="connsiteX147" fmla="*/ 8076065 w 12192000"/>
              <a:gd name="connsiteY147" fmla="*/ 299239 h 6858000"/>
              <a:gd name="connsiteX148" fmla="*/ 8019804 w 12192000"/>
              <a:gd name="connsiteY148" fmla="*/ 400240 h 6858000"/>
              <a:gd name="connsiteX149" fmla="*/ 8104349 w 12192000"/>
              <a:gd name="connsiteY149" fmla="*/ 505833 h 6858000"/>
              <a:gd name="connsiteX150" fmla="*/ 8147864 w 12192000"/>
              <a:gd name="connsiteY150" fmla="*/ 537052 h 6858000"/>
              <a:gd name="connsiteX151" fmla="*/ 8063941 w 12192000"/>
              <a:gd name="connsiteY151" fmla="*/ 547764 h 6858000"/>
              <a:gd name="connsiteX152" fmla="*/ 8034725 w 12192000"/>
              <a:gd name="connsiteY152" fmla="*/ 591836 h 6858000"/>
              <a:gd name="connsiteX153" fmla="*/ 8021669 w 12192000"/>
              <a:gd name="connsiteY153" fmla="*/ 613874 h 6858000"/>
              <a:gd name="connsiteX154" fmla="*/ 7942410 w 12192000"/>
              <a:gd name="connsiteY154" fmla="*/ 751909 h 6858000"/>
              <a:gd name="connsiteX155" fmla="*/ 7955778 w 12192000"/>
              <a:gd name="connsiteY155" fmla="*/ 790472 h 6858000"/>
              <a:gd name="connsiteX156" fmla="*/ 8087876 w 12192000"/>
              <a:gd name="connsiteY156" fmla="*/ 976867 h 6858000"/>
              <a:gd name="connsiteX157" fmla="*/ 7947386 w 12192000"/>
              <a:gd name="connsiteY157" fmla="*/ 1028897 h 6858000"/>
              <a:gd name="connsiteX158" fmla="*/ 7938992 w 12192000"/>
              <a:gd name="connsiteY158" fmla="*/ 1117042 h 6858000"/>
              <a:gd name="connsiteX159" fmla="*/ 7867503 w 12192000"/>
              <a:gd name="connsiteY159" fmla="*/ 1215596 h 6858000"/>
              <a:gd name="connsiteX160" fmla="*/ 7710229 w 12192000"/>
              <a:gd name="connsiteY160" fmla="*/ 1354244 h 6858000"/>
              <a:gd name="connsiteX161" fmla="*/ 7621024 w 12192000"/>
              <a:gd name="connsiteY161" fmla="*/ 1447286 h 6858000"/>
              <a:gd name="connsiteX162" fmla="*/ 7774880 w 12192000"/>
              <a:gd name="connsiteY162" fmla="*/ 1472076 h 6858000"/>
              <a:gd name="connsiteX163" fmla="*/ 7798812 w 12192000"/>
              <a:gd name="connsiteY163" fmla="*/ 1486462 h 6858000"/>
              <a:gd name="connsiteX164" fmla="*/ 7780474 w 12192000"/>
              <a:gd name="connsiteY164" fmla="*/ 1535432 h 6858000"/>
              <a:gd name="connsiteX165" fmla="*/ 7755919 w 12192000"/>
              <a:gd name="connsiteY165" fmla="*/ 1584099 h 6858000"/>
              <a:gd name="connsiteX166" fmla="*/ 7773014 w 12192000"/>
              <a:gd name="connsiteY166" fmla="*/ 1622355 h 6858000"/>
              <a:gd name="connsiteX167" fmla="*/ 7892993 w 12192000"/>
              <a:gd name="connsiteY167" fmla="*/ 1787937 h 6858000"/>
              <a:gd name="connsiteX168" fmla="*/ 7991521 w 12192000"/>
              <a:gd name="connsiteY168" fmla="*/ 1853739 h 6858000"/>
              <a:gd name="connsiteX169" fmla="*/ 8215932 w 12192000"/>
              <a:gd name="connsiteY169" fmla="*/ 2152764 h 6858000"/>
              <a:gd name="connsiteX170" fmla="*/ 8286489 w 12192000"/>
              <a:gd name="connsiteY170" fmla="*/ 2249786 h 6858000"/>
              <a:gd name="connsiteX171" fmla="*/ 8234270 w 12192000"/>
              <a:gd name="connsiteY171" fmla="*/ 2284064 h 6858000"/>
              <a:gd name="connsiteX172" fmla="*/ 8334357 w 12192000"/>
              <a:gd name="connsiteY172" fmla="*/ 2385679 h 6858000"/>
              <a:gd name="connsiteX173" fmla="*/ 8452157 w 12192000"/>
              <a:gd name="connsiteY173" fmla="*/ 2498616 h 6858000"/>
              <a:gd name="connsiteX174" fmla="*/ 8482927 w 12192000"/>
              <a:gd name="connsiteY174" fmla="*/ 2528612 h 6858000"/>
              <a:gd name="connsiteX175" fmla="*/ 10911361 w 12192000"/>
              <a:gd name="connsiteY175" fmla="*/ 3535561 h 6858000"/>
              <a:gd name="connsiteX176" fmla="*/ 11551649 w 12192000"/>
              <a:gd name="connsiteY176" fmla="*/ 3387120 h 6858000"/>
              <a:gd name="connsiteX177" fmla="*/ 11804971 w 12192000"/>
              <a:gd name="connsiteY177" fmla="*/ 3271735 h 6858000"/>
              <a:gd name="connsiteX178" fmla="*/ 12129465 w 12192000"/>
              <a:gd name="connsiteY178" fmla="*/ 3086565 h 6858000"/>
              <a:gd name="connsiteX179" fmla="*/ 12192000 w 12192000"/>
              <a:gd name="connsiteY179" fmla="*/ 3060706 h 6858000"/>
              <a:gd name="connsiteX180" fmla="*/ 12192000 w 12192000"/>
              <a:gd name="connsiteY180" fmla="*/ 3766004 h 6858000"/>
              <a:gd name="connsiteX181" fmla="*/ 12069511 w 12192000"/>
              <a:gd name="connsiteY181" fmla="*/ 3730912 h 6858000"/>
              <a:gd name="connsiteX182" fmla="*/ 11743305 w 12192000"/>
              <a:gd name="connsiteY182" fmla="*/ 3682401 h 6858000"/>
              <a:gd name="connsiteX183" fmla="*/ 11692833 w 12192000"/>
              <a:gd name="connsiteY183" fmla="*/ 3681484 h 6858000"/>
              <a:gd name="connsiteX184" fmla="*/ 9314871 w 12192000"/>
              <a:gd name="connsiteY184" fmla="*/ 4689350 h 6858000"/>
              <a:gd name="connsiteX185" fmla="*/ 9284101 w 12192000"/>
              <a:gd name="connsiteY185" fmla="*/ 4719346 h 6858000"/>
              <a:gd name="connsiteX186" fmla="*/ 9166300 w 12192000"/>
              <a:gd name="connsiteY186" fmla="*/ 4832283 h 6858000"/>
              <a:gd name="connsiteX187" fmla="*/ 9066214 w 12192000"/>
              <a:gd name="connsiteY187" fmla="*/ 4933898 h 6858000"/>
              <a:gd name="connsiteX188" fmla="*/ 9118433 w 12192000"/>
              <a:gd name="connsiteY188" fmla="*/ 4968176 h 6858000"/>
              <a:gd name="connsiteX189" fmla="*/ 9047876 w 12192000"/>
              <a:gd name="connsiteY189" fmla="*/ 5065198 h 6858000"/>
              <a:gd name="connsiteX190" fmla="*/ 8823465 w 12192000"/>
              <a:gd name="connsiteY190" fmla="*/ 5364223 h 6858000"/>
              <a:gd name="connsiteX191" fmla="*/ 8724937 w 12192000"/>
              <a:gd name="connsiteY191" fmla="*/ 5430025 h 6858000"/>
              <a:gd name="connsiteX192" fmla="*/ 8604958 w 12192000"/>
              <a:gd name="connsiteY192" fmla="*/ 5595607 h 6858000"/>
              <a:gd name="connsiteX193" fmla="*/ 8587863 w 12192000"/>
              <a:gd name="connsiteY193" fmla="*/ 5633863 h 6858000"/>
              <a:gd name="connsiteX194" fmla="*/ 8612418 w 12192000"/>
              <a:gd name="connsiteY194" fmla="*/ 5682530 h 6858000"/>
              <a:gd name="connsiteX195" fmla="*/ 8630756 w 12192000"/>
              <a:gd name="connsiteY195" fmla="*/ 5731500 h 6858000"/>
              <a:gd name="connsiteX196" fmla="*/ 8606823 w 12192000"/>
              <a:gd name="connsiteY196" fmla="*/ 5745886 h 6858000"/>
              <a:gd name="connsiteX197" fmla="*/ 8452968 w 12192000"/>
              <a:gd name="connsiteY197" fmla="*/ 5770676 h 6858000"/>
              <a:gd name="connsiteX198" fmla="*/ 8542173 w 12192000"/>
              <a:gd name="connsiteY198" fmla="*/ 5863718 h 6858000"/>
              <a:gd name="connsiteX199" fmla="*/ 8699447 w 12192000"/>
              <a:gd name="connsiteY199" fmla="*/ 6002366 h 6858000"/>
              <a:gd name="connsiteX200" fmla="*/ 8770936 w 12192000"/>
              <a:gd name="connsiteY200" fmla="*/ 6100920 h 6858000"/>
              <a:gd name="connsiteX201" fmla="*/ 8779329 w 12192000"/>
              <a:gd name="connsiteY201" fmla="*/ 6189065 h 6858000"/>
              <a:gd name="connsiteX202" fmla="*/ 8919820 w 12192000"/>
              <a:gd name="connsiteY202" fmla="*/ 6241095 h 6858000"/>
              <a:gd name="connsiteX203" fmla="*/ 8787721 w 12192000"/>
              <a:gd name="connsiteY203" fmla="*/ 6427490 h 6858000"/>
              <a:gd name="connsiteX204" fmla="*/ 8774354 w 12192000"/>
              <a:gd name="connsiteY204" fmla="*/ 6466053 h 6858000"/>
              <a:gd name="connsiteX205" fmla="*/ 8853613 w 12192000"/>
              <a:gd name="connsiteY205" fmla="*/ 6604088 h 6858000"/>
              <a:gd name="connsiteX206" fmla="*/ 8866669 w 12192000"/>
              <a:gd name="connsiteY206" fmla="*/ 6626125 h 6858000"/>
              <a:gd name="connsiteX207" fmla="*/ 8895884 w 12192000"/>
              <a:gd name="connsiteY207" fmla="*/ 6670198 h 6858000"/>
              <a:gd name="connsiteX208" fmla="*/ 8979808 w 12192000"/>
              <a:gd name="connsiteY208" fmla="*/ 6680910 h 6858000"/>
              <a:gd name="connsiteX209" fmla="*/ 8936293 w 12192000"/>
              <a:gd name="connsiteY209" fmla="*/ 6712128 h 6858000"/>
              <a:gd name="connsiteX210" fmla="*/ 8851748 w 12192000"/>
              <a:gd name="connsiteY210" fmla="*/ 6817721 h 6858000"/>
              <a:gd name="connsiteX211" fmla="*/ 8854326 w 12192000"/>
              <a:gd name="connsiteY211" fmla="*/ 6858000 h 6858000"/>
              <a:gd name="connsiteX212" fmla="*/ 0 w 12192000"/>
              <a:gd name="connsiteY2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Lst>
            <a:rect l="l" t="t" r="r" b="b"/>
            <a:pathLst>
              <a:path w="12192000" h="6858000">
                <a:moveTo>
                  <a:pt x="5947992" y="2457985"/>
                </a:moveTo>
                <a:cubicBezTo>
                  <a:pt x="5940097" y="2457729"/>
                  <a:pt x="5932472" y="2460803"/>
                  <a:pt x="5926156" y="2472983"/>
                </a:cubicBezTo>
                <a:cubicBezTo>
                  <a:pt x="5959722" y="2505081"/>
                  <a:pt x="6002495" y="2493015"/>
                  <a:pt x="6047792" y="2529213"/>
                </a:cubicBezTo>
                <a:cubicBezTo>
                  <a:pt x="5974160" y="2517829"/>
                  <a:pt x="5915867" y="2508723"/>
                  <a:pt x="5857576" y="2499619"/>
                </a:cubicBezTo>
                <a:cubicBezTo>
                  <a:pt x="5856491" y="2505992"/>
                  <a:pt x="5855409" y="2512367"/>
                  <a:pt x="5854328" y="2518740"/>
                </a:cubicBezTo>
                <a:cubicBezTo>
                  <a:pt x="5928861" y="2532172"/>
                  <a:pt x="5997802" y="2566775"/>
                  <a:pt x="6070351" y="2591134"/>
                </a:cubicBezTo>
                <a:cubicBezTo>
                  <a:pt x="6063673" y="2606161"/>
                  <a:pt x="6056996" y="2603200"/>
                  <a:pt x="6051040" y="2602290"/>
                </a:cubicBezTo>
                <a:cubicBezTo>
                  <a:pt x="6012239" y="2596370"/>
                  <a:pt x="5973439" y="2590453"/>
                  <a:pt x="5936261" y="2574288"/>
                </a:cubicBezTo>
                <a:cubicBezTo>
                  <a:pt x="5927960" y="2570644"/>
                  <a:pt x="5917853" y="2570644"/>
                  <a:pt x="5913160" y="2581573"/>
                </a:cubicBezTo>
                <a:cubicBezTo>
                  <a:pt x="5906483" y="2597054"/>
                  <a:pt x="5916047" y="2607071"/>
                  <a:pt x="5924531" y="2615492"/>
                </a:cubicBezTo>
                <a:cubicBezTo>
                  <a:pt x="5939329" y="2630063"/>
                  <a:pt x="5957196" y="2625966"/>
                  <a:pt x="5974341" y="2628696"/>
                </a:cubicBezTo>
                <a:cubicBezTo>
                  <a:pt x="6019999" y="2635754"/>
                  <a:pt x="6041837" y="2657837"/>
                  <a:pt x="6051944" y="2708377"/>
                </a:cubicBezTo>
                <a:cubicBezTo>
                  <a:pt x="6011879" y="2687887"/>
                  <a:pt x="5973256" y="2713157"/>
                  <a:pt x="5934457" y="2698814"/>
                </a:cubicBezTo>
                <a:cubicBezTo>
                  <a:pt x="5924351" y="2695173"/>
                  <a:pt x="5908288" y="2700635"/>
                  <a:pt x="5913702" y="2718165"/>
                </a:cubicBezTo>
                <a:cubicBezTo>
                  <a:pt x="5918755" y="2734556"/>
                  <a:pt x="5935540" y="2746393"/>
                  <a:pt x="5905761" y="2743207"/>
                </a:cubicBezTo>
                <a:cubicBezTo>
                  <a:pt x="5884465" y="2740930"/>
                  <a:pt x="5842778" y="2759370"/>
                  <a:pt x="5860282" y="2763923"/>
                </a:cubicBezTo>
                <a:cubicBezTo>
                  <a:pt x="5882300" y="2769615"/>
                  <a:pt x="5903777" y="2777811"/>
                  <a:pt x="5931750" y="2787144"/>
                </a:cubicBezTo>
                <a:cubicBezTo>
                  <a:pt x="5900888" y="2802395"/>
                  <a:pt x="5878690" y="2799208"/>
                  <a:pt x="5855409" y="2787144"/>
                </a:cubicBezTo>
                <a:cubicBezTo>
                  <a:pt x="5827256" y="2772574"/>
                  <a:pt x="5790619" y="2754817"/>
                  <a:pt x="5767701" y="2771209"/>
                </a:cubicBezTo>
                <a:cubicBezTo>
                  <a:pt x="5733410" y="2795794"/>
                  <a:pt x="5704896" y="2780314"/>
                  <a:pt x="5674216" y="2776216"/>
                </a:cubicBezTo>
                <a:cubicBezTo>
                  <a:pt x="5611774" y="2767792"/>
                  <a:pt x="5549872" y="2753678"/>
                  <a:pt x="5487249" y="2746850"/>
                </a:cubicBezTo>
                <a:cubicBezTo>
                  <a:pt x="5462163" y="2744118"/>
                  <a:pt x="5435093" y="2731143"/>
                  <a:pt x="5398276" y="2748898"/>
                </a:cubicBezTo>
                <a:cubicBezTo>
                  <a:pt x="5565032" y="2839732"/>
                  <a:pt x="5744058" y="2834041"/>
                  <a:pt x="5892947" y="2946502"/>
                </a:cubicBezTo>
                <a:cubicBezTo>
                  <a:pt x="5886631" y="2957201"/>
                  <a:pt x="5854508" y="2987707"/>
                  <a:pt x="5867682" y="2989983"/>
                </a:cubicBezTo>
                <a:cubicBezTo>
                  <a:pt x="5904678" y="2996585"/>
                  <a:pt x="5937523" y="3018895"/>
                  <a:pt x="5971273" y="3037335"/>
                </a:cubicBezTo>
                <a:cubicBezTo>
                  <a:pt x="5985891" y="3045302"/>
                  <a:pt x="6003576" y="3055776"/>
                  <a:pt x="5996719" y="3084231"/>
                </a:cubicBezTo>
                <a:cubicBezTo>
                  <a:pt x="5984267" y="3092199"/>
                  <a:pt x="5975063" y="3081044"/>
                  <a:pt x="5964776" y="3080134"/>
                </a:cubicBezTo>
                <a:cubicBezTo>
                  <a:pt x="5954308" y="3079224"/>
                  <a:pt x="5930847" y="3085141"/>
                  <a:pt x="5937344" y="3089012"/>
                </a:cubicBezTo>
                <a:cubicBezTo>
                  <a:pt x="5966942" y="3106542"/>
                  <a:pt x="5913702" y="3148657"/>
                  <a:pt x="5948713" y="3148657"/>
                </a:cubicBezTo>
                <a:cubicBezTo>
                  <a:pt x="6007366" y="3148884"/>
                  <a:pt x="6038588" y="3223555"/>
                  <a:pt x="6095075" y="3225605"/>
                </a:cubicBezTo>
                <a:cubicBezTo>
                  <a:pt x="6104098" y="3225831"/>
                  <a:pt x="6108430" y="3239035"/>
                  <a:pt x="6108249" y="3250646"/>
                </a:cubicBezTo>
                <a:cubicBezTo>
                  <a:pt x="6108249" y="3264533"/>
                  <a:pt x="6099948" y="3267037"/>
                  <a:pt x="6090744" y="3268403"/>
                </a:cubicBezTo>
                <a:cubicBezTo>
                  <a:pt x="6076667" y="3270451"/>
                  <a:pt x="6062049" y="3250646"/>
                  <a:pt x="6043461" y="3277509"/>
                </a:cubicBezTo>
                <a:cubicBezTo>
                  <a:pt x="6076847" y="3293216"/>
                  <a:pt x="6110234" y="3308925"/>
                  <a:pt x="6109692" y="3362879"/>
                </a:cubicBezTo>
                <a:cubicBezTo>
                  <a:pt x="6109513" y="3377448"/>
                  <a:pt x="6123409" y="3382912"/>
                  <a:pt x="6133877" y="3386554"/>
                </a:cubicBezTo>
                <a:cubicBezTo>
                  <a:pt x="6151202" y="3392474"/>
                  <a:pt x="6165818" y="3402946"/>
                  <a:pt x="6175205" y="3423208"/>
                </a:cubicBezTo>
                <a:cubicBezTo>
                  <a:pt x="6175023" y="3427077"/>
                  <a:pt x="6174842" y="3431175"/>
                  <a:pt x="6175926" y="3434363"/>
                </a:cubicBezTo>
                <a:cubicBezTo>
                  <a:pt x="6172859" y="3483307"/>
                  <a:pt x="6147593" y="3481940"/>
                  <a:pt x="6119620" y="3473747"/>
                </a:cubicBezTo>
                <a:cubicBezTo>
                  <a:pt x="6086232" y="3463729"/>
                  <a:pt x="6053206" y="3445516"/>
                  <a:pt x="6018015" y="3463046"/>
                </a:cubicBezTo>
                <a:cubicBezTo>
                  <a:pt x="6067646" y="3486494"/>
                  <a:pt x="6121605" y="3488316"/>
                  <a:pt x="6168166" y="3521781"/>
                </a:cubicBezTo>
                <a:cubicBezTo>
                  <a:pt x="5997802" y="3527928"/>
                  <a:pt x="5847289" y="3422296"/>
                  <a:pt x="5682157" y="3381775"/>
                </a:cubicBezTo>
                <a:cubicBezTo>
                  <a:pt x="5687753" y="3408864"/>
                  <a:pt x="5701106" y="3414328"/>
                  <a:pt x="5713198" y="3418426"/>
                </a:cubicBezTo>
                <a:cubicBezTo>
                  <a:pt x="5774197" y="3438916"/>
                  <a:pt x="5827616" y="3479666"/>
                  <a:pt x="5883202" y="3514950"/>
                </a:cubicBezTo>
                <a:cubicBezTo>
                  <a:pt x="5906121" y="3529520"/>
                  <a:pt x="5922726" y="3544092"/>
                  <a:pt x="5931387" y="3575508"/>
                </a:cubicBezTo>
                <a:cubicBezTo>
                  <a:pt x="5939149" y="3603965"/>
                  <a:pt x="5954128" y="3617168"/>
                  <a:pt x="5981919" y="3608971"/>
                </a:cubicBezTo>
                <a:cubicBezTo>
                  <a:pt x="6004478" y="3602142"/>
                  <a:pt x="6029202" y="3605784"/>
                  <a:pt x="6052845" y="3608290"/>
                </a:cubicBezTo>
                <a:cubicBezTo>
                  <a:pt x="6080096" y="3611021"/>
                  <a:pt x="6110596" y="3643120"/>
                  <a:pt x="6103196" y="3659739"/>
                </a:cubicBezTo>
                <a:cubicBezTo>
                  <a:pt x="6090564" y="3687968"/>
                  <a:pt x="6069448" y="3673853"/>
                  <a:pt x="6050680" y="3670666"/>
                </a:cubicBezTo>
                <a:cubicBezTo>
                  <a:pt x="6029383" y="3666796"/>
                  <a:pt x="5989861" y="3658828"/>
                  <a:pt x="5989139" y="3662243"/>
                </a:cubicBezTo>
                <a:cubicBezTo>
                  <a:pt x="5975242" y="3733043"/>
                  <a:pt x="5877426" y="3671351"/>
                  <a:pt x="5856311" y="3664973"/>
                </a:cubicBezTo>
                <a:cubicBezTo>
                  <a:pt x="5829964" y="3657007"/>
                  <a:pt x="5805239" y="3671577"/>
                  <a:pt x="5780153" y="3674991"/>
                </a:cubicBezTo>
                <a:cubicBezTo>
                  <a:pt x="5757776" y="3678178"/>
                  <a:pt x="5631264" y="3687968"/>
                  <a:pt x="5605096" y="3657917"/>
                </a:cubicBezTo>
                <a:cubicBezTo>
                  <a:pt x="5601487" y="3681365"/>
                  <a:pt x="5609066" y="3690927"/>
                  <a:pt x="5615384" y="3701627"/>
                </a:cubicBezTo>
                <a:cubicBezTo>
                  <a:pt x="5624226" y="3716879"/>
                  <a:pt x="5625670" y="3727579"/>
                  <a:pt x="5608886" y="3739645"/>
                </a:cubicBezTo>
                <a:cubicBezTo>
                  <a:pt x="5561061" y="3774249"/>
                  <a:pt x="5561784" y="3775386"/>
                  <a:pt x="5606359" y="3822284"/>
                </a:cubicBezTo>
                <a:cubicBezTo>
                  <a:pt x="5608526" y="3824332"/>
                  <a:pt x="5607622" y="3831162"/>
                  <a:pt x="5607984" y="3835716"/>
                </a:cubicBezTo>
                <a:cubicBezTo>
                  <a:pt x="5596254" y="3843000"/>
                  <a:pt x="5582537" y="3824787"/>
                  <a:pt x="5568822" y="3844366"/>
                </a:cubicBezTo>
                <a:cubicBezTo>
                  <a:pt x="5628557" y="3930418"/>
                  <a:pt x="5719696" y="3951589"/>
                  <a:pt x="5802171" y="4016244"/>
                </a:cubicBezTo>
                <a:cubicBezTo>
                  <a:pt x="5735397" y="4037643"/>
                  <a:pt x="5695332" y="3962973"/>
                  <a:pt x="5646244" y="3972534"/>
                </a:cubicBezTo>
                <a:cubicBezTo>
                  <a:pt x="5621699" y="3995983"/>
                  <a:pt x="5694611" y="4033546"/>
                  <a:pt x="5625129" y="4044701"/>
                </a:cubicBezTo>
                <a:cubicBezTo>
                  <a:pt x="5655268" y="4065189"/>
                  <a:pt x="5677646" y="4085221"/>
                  <a:pt x="5698400" y="4108899"/>
                </a:cubicBezTo>
                <a:cubicBezTo>
                  <a:pt x="5735397" y="4151242"/>
                  <a:pt x="5742615" y="4179015"/>
                  <a:pt x="5725470" y="4235930"/>
                </a:cubicBezTo>
                <a:cubicBezTo>
                  <a:pt x="5714280" y="4273265"/>
                  <a:pt x="5697858" y="4307641"/>
                  <a:pt x="5712295" y="4352032"/>
                </a:cubicBezTo>
                <a:cubicBezTo>
                  <a:pt x="5722402" y="4382538"/>
                  <a:pt x="5718431" y="4402571"/>
                  <a:pt x="5680894" y="4388911"/>
                </a:cubicBezTo>
                <a:cubicBezTo>
                  <a:pt x="5640469" y="4374341"/>
                  <a:pt x="5625311" y="4401660"/>
                  <a:pt x="5635415" y="4455158"/>
                </a:cubicBezTo>
                <a:cubicBezTo>
                  <a:pt x="5641912" y="4489535"/>
                  <a:pt x="5635053" y="4500006"/>
                  <a:pt x="5607263" y="4496136"/>
                </a:cubicBezTo>
                <a:cubicBezTo>
                  <a:pt x="5576581" y="4491811"/>
                  <a:pt x="5547347" y="4469272"/>
                  <a:pt x="5509446" y="4480201"/>
                </a:cubicBezTo>
                <a:cubicBezTo>
                  <a:pt x="5539765" y="4542578"/>
                  <a:pt x="5604556" y="4524821"/>
                  <a:pt x="5639928" y="4584239"/>
                </a:cubicBezTo>
                <a:cubicBezTo>
                  <a:pt x="5597697" y="4584465"/>
                  <a:pt x="5565392" y="4584239"/>
                  <a:pt x="5534171" y="4571262"/>
                </a:cubicBezTo>
                <a:cubicBezTo>
                  <a:pt x="5521177" y="4566025"/>
                  <a:pt x="5506919" y="4560563"/>
                  <a:pt x="5499701" y="4578547"/>
                </a:cubicBezTo>
                <a:cubicBezTo>
                  <a:pt x="5491219" y="4600174"/>
                  <a:pt x="5508725" y="4608370"/>
                  <a:pt x="5519373" y="4612239"/>
                </a:cubicBezTo>
                <a:cubicBezTo>
                  <a:pt x="5549331" y="4623167"/>
                  <a:pt x="5572251" y="4649119"/>
                  <a:pt x="5596974" y="4669379"/>
                </a:cubicBezTo>
                <a:cubicBezTo>
                  <a:pt x="5651296" y="4713773"/>
                  <a:pt x="5710854" y="4750880"/>
                  <a:pt x="5756873" y="4824185"/>
                </a:cubicBezTo>
                <a:cubicBezTo>
                  <a:pt x="5698941" y="4805517"/>
                  <a:pt x="5655808" y="4762036"/>
                  <a:pt x="5602028" y="4753158"/>
                </a:cubicBezTo>
                <a:cubicBezTo>
                  <a:pt x="5648590" y="4819860"/>
                  <a:pt x="5708506" y="4863796"/>
                  <a:pt x="5765173" y="4912286"/>
                </a:cubicBezTo>
                <a:cubicBezTo>
                  <a:pt x="5781416" y="4925946"/>
                  <a:pt x="5797839" y="4935280"/>
                  <a:pt x="5801450" y="4965101"/>
                </a:cubicBezTo>
                <a:cubicBezTo>
                  <a:pt x="5808487" y="5022926"/>
                  <a:pt x="5829602" y="5070733"/>
                  <a:pt x="5874721" y="5096229"/>
                </a:cubicBezTo>
                <a:cubicBezTo>
                  <a:pt x="5875080" y="5096458"/>
                  <a:pt x="5872555" y="5105110"/>
                  <a:pt x="5871110" y="5111026"/>
                </a:cubicBezTo>
                <a:cubicBezTo>
                  <a:pt x="5843499" y="5112849"/>
                  <a:pt x="5821663" y="5078700"/>
                  <a:pt x="5786469" y="5089855"/>
                </a:cubicBezTo>
                <a:cubicBezTo>
                  <a:pt x="5820218" y="5136296"/>
                  <a:pt x="5848372" y="5177958"/>
                  <a:pt x="5896196" y="5200041"/>
                </a:cubicBezTo>
                <a:cubicBezTo>
                  <a:pt x="5934457" y="5217568"/>
                  <a:pt x="5981739" y="5227813"/>
                  <a:pt x="6009534" y="5284725"/>
                </a:cubicBezTo>
                <a:cubicBezTo>
                  <a:pt x="5977228" y="5295882"/>
                  <a:pt x="5953224" y="5281769"/>
                  <a:pt x="5929042" y="5271751"/>
                </a:cubicBezTo>
                <a:cubicBezTo>
                  <a:pt x="5892045" y="5256270"/>
                  <a:pt x="5855409" y="5238742"/>
                  <a:pt x="5818413" y="5223260"/>
                </a:cubicBezTo>
                <a:cubicBezTo>
                  <a:pt x="5804336" y="5217341"/>
                  <a:pt x="5788996" y="5213242"/>
                  <a:pt x="5779973" y="5241473"/>
                </a:cubicBezTo>
                <a:cubicBezTo>
                  <a:pt x="5827077" y="5247392"/>
                  <a:pt x="5855230" y="5285637"/>
                  <a:pt x="5884826" y="5321606"/>
                </a:cubicBezTo>
                <a:cubicBezTo>
                  <a:pt x="5901430" y="5341868"/>
                  <a:pt x="5914966" y="5368959"/>
                  <a:pt x="5944924" y="5358715"/>
                </a:cubicBezTo>
                <a:cubicBezTo>
                  <a:pt x="5960626" y="5353252"/>
                  <a:pt x="5970550" y="5368502"/>
                  <a:pt x="5968926" y="5387170"/>
                </a:cubicBezTo>
                <a:cubicBezTo>
                  <a:pt x="5962971" y="5452963"/>
                  <a:pt x="5999606" y="5475955"/>
                  <a:pt x="6037505" y="5488704"/>
                </a:cubicBezTo>
                <a:cubicBezTo>
                  <a:pt x="6109333" y="5512608"/>
                  <a:pt x="6169069" y="5568837"/>
                  <a:pt x="6238910" y="5599571"/>
                </a:cubicBezTo>
                <a:cubicBezTo>
                  <a:pt x="6306768" y="5629394"/>
                  <a:pt x="6359285" y="5700193"/>
                  <a:pt x="6427321" y="5737302"/>
                </a:cubicBezTo>
                <a:cubicBezTo>
                  <a:pt x="6476592" y="5764165"/>
                  <a:pt x="6523694" y="5798767"/>
                  <a:pt x="6574408" y="5823126"/>
                </a:cubicBezTo>
                <a:cubicBezTo>
                  <a:pt x="6694419" y="5880723"/>
                  <a:pt x="6816779" y="5926936"/>
                  <a:pt x="6946177" y="5933538"/>
                </a:cubicBezTo>
                <a:cubicBezTo>
                  <a:pt x="7053016" y="5938775"/>
                  <a:pt x="7979734" y="5933767"/>
                  <a:pt x="8356197" y="5184561"/>
                </a:cubicBezTo>
                <a:cubicBezTo>
                  <a:pt x="8363416" y="5180917"/>
                  <a:pt x="8371536" y="5171356"/>
                  <a:pt x="8374063" y="5162249"/>
                </a:cubicBezTo>
                <a:cubicBezTo>
                  <a:pt x="8386155" y="5119678"/>
                  <a:pt x="8415752" y="5101238"/>
                  <a:pt x="8442461" y="5078246"/>
                </a:cubicBezTo>
                <a:cubicBezTo>
                  <a:pt x="8465923" y="5057984"/>
                  <a:pt x="8490829" y="5036813"/>
                  <a:pt x="8500574" y="5002664"/>
                </a:cubicBezTo>
                <a:cubicBezTo>
                  <a:pt x="8513388" y="4957134"/>
                  <a:pt x="8476933" y="4994469"/>
                  <a:pt x="8470255" y="4977167"/>
                </a:cubicBezTo>
                <a:cubicBezTo>
                  <a:pt x="8484151" y="4953492"/>
                  <a:pt x="8505628" y="4931864"/>
                  <a:pt x="8511222" y="4905001"/>
                </a:cubicBezTo>
                <a:cubicBezTo>
                  <a:pt x="8531614" y="4808021"/>
                  <a:pt x="8575650" y="4737448"/>
                  <a:pt x="8641522" y="4682584"/>
                </a:cubicBezTo>
                <a:cubicBezTo>
                  <a:pt x="8660471" y="4666876"/>
                  <a:pt x="8672923" y="4638191"/>
                  <a:pt x="8698730" y="4633640"/>
                </a:cubicBezTo>
                <a:cubicBezTo>
                  <a:pt x="8756120" y="4623622"/>
                  <a:pt x="8738073" y="4545310"/>
                  <a:pt x="8768393" y="4510479"/>
                </a:cubicBezTo>
                <a:cubicBezTo>
                  <a:pt x="8774168" y="4503875"/>
                  <a:pt x="8779401" y="4490901"/>
                  <a:pt x="8778319" y="4482024"/>
                </a:cubicBezTo>
                <a:cubicBezTo>
                  <a:pt x="8776696" y="4469272"/>
                  <a:pt x="8769837" y="4457207"/>
                  <a:pt x="8764062" y="4445824"/>
                </a:cubicBezTo>
                <a:cubicBezTo>
                  <a:pt x="8758106" y="4434442"/>
                  <a:pt x="8749083" y="4424425"/>
                  <a:pt x="8753414" y="4409400"/>
                </a:cubicBezTo>
                <a:cubicBezTo>
                  <a:pt x="8755217" y="4403254"/>
                  <a:pt x="8753956" y="4381855"/>
                  <a:pt x="8767310" y="4398700"/>
                </a:cubicBezTo>
                <a:cubicBezTo>
                  <a:pt x="8803945" y="4444915"/>
                  <a:pt x="8825242" y="4401206"/>
                  <a:pt x="8856643" y="4380261"/>
                </a:cubicBezTo>
                <a:cubicBezTo>
                  <a:pt x="8831377" y="4358633"/>
                  <a:pt x="8808638" y="4343381"/>
                  <a:pt x="8804848" y="4311055"/>
                </a:cubicBezTo>
                <a:cubicBezTo>
                  <a:pt x="8797088" y="4244352"/>
                  <a:pt x="8763883" y="4213847"/>
                  <a:pt x="8713530" y="4207927"/>
                </a:cubicBezTo>
                <a:cubicBezTo>
                  <a:pt x="8732118" y="4143502"/>
                  <a:pt x="8732118" y="4143502"/>
                  <a:pt x="8672022" y="4134623"/>
                </a:cubicBezTo>
                <a:cubicBezTo>
                  <a:pt x="8695122" y="4093646"/>
                  <a:pt x="8695122" y="4083174"/>
                  <a:pt x="8667148" y="4069059"/>
                </a:cubicBezTo>
                <a:cubicBezTo>
                  <a:pt x="8640258" y="4055627"/>
                  <a:pt x="8610481" y="4051074"/>
                  <a:pt x="8585575" y="4030359"/>
                </a:cubicBezTo>
                <a:cubicBezTo>
                  <a:pt x="8608496" y="3977998"/>
                  <a:pt x="8614992" y="3917215"/>
                  <a:pt x="8662275" y="3891717"/>
                </a:cubicBezTo>
                <a:cubicBezTo>
                  <a:pt x="8669675" y="3887847"/>
                  <a:pt x="8674728" y="3872139"/>
                  <a:pt x="8670037" y="3863033"/>
                </a:cubicBezTo>
                <a:cubicBezTo>
                  <a:pt x="8652891" y="3830024"/>
                  <a:pt x="8677435" y="3767419"/>
                  <a:pt x="8624017" y="3760362"/>
                </a:cubicBezTo>
                <a:cubicBezTo>
                  <a:pt x="8617338" y="3759679"/>
                  <a:pt x="8611202" y="3752848"/>
                  <a:pt x="8616436" y="3743970"/>
                </a:cubicBezTo>
                <a:cubicBezTo>
                  <a:pt x="8634484" y="3713010"/>
                  <a:pt x="8612646" y="3715058"/>
                  <a:pt x="8599473" y="3711188"/>
                </a:cubicBezTo>
                <a:cubicBezTo>
                  <a:pt x="8583590" y="3706409"/>
                  <a:pt x="8565543" y="3720067"/>
                  <a:pt x="8550745" y="3703220"/>
                </a:cubicBezTo>
                <a:cubicBezTo>
                  <a:pt x="8554174" y="3685463"/>
                  <a:pt x="8566987" y="3685690"/>
                  <a:pt x="8576010" y="3680000"/>
                </a:cubicBezTo>
                <a:cubicBezTo>
                  <a:pt x="8602359" y="3663608"/>
                  <a:pt x="8623836" y="3644031"/>
                  <a:pt x="8625100" y="3601459"/>
                </a:cubicBezTo>
                <a:cubicBezTo>
                  <a:pt x="8626001" y="3567084"/>
                  <a:pt x="8628889" y="3536807"/>
                  <a:pt x="8592433" y="3526333"/>
                </a:cubicBezTo>
                <a:cubicBezTo>
                  <a:pt x="8577274" y="3522007"/>
                  <a:pt x="8581606" y="3497194"/>
                  <a:pt x="8590269" y="3484900"/>
                </a:cubicBezTo>
                <a:cubicBezTo>
                  <a:pt x="8605789" y="3463046"/>
                  <a:pt x="8618601" y="3433907"/>
                  <a:pt x="8645312" y="3431858"/>
                </a:cubicBezTo>
                <a:cubicBezTo>
                  <a:pt x="8661554" y="3430493"/>
                  <a:pt x="8674007" y="3421385"/>
                  <a:pt x="8686820" y="3410914"/>
                </a:cubicBezTo>
                <a:cubicBezTo>
                  <a:pt x="8696024" y="3403399"/>
                  <a:pt x="8707033" y="3397026"/>
                  <a:pt x="8705950" y="3380864"/>
                </a:cubicBezTo>
                <a:cubicBezTo>
                  <a:pt x="8704867" y="3365383"/>
                  <a:pt x="8694220" y="3359009"/>
                  <a:pt x="8683391" y="3355822"/>
                </a:cubicBezTo>
                <a:cubicBezTo>
                  <a:pt x="8647296" y="3345578"/>
                  <a:pt x="8613369" y="3330552"/>
                  <a:pt x="8583229" y="3296177"/>
                </a:cubicBezTo>
                <a:cubicBezTo>
                  <a:pt x="8603262" y="3277964"/>
                  <a:pt x="8622392" y="3264761"/>
                  <a:pt x="8637190" y="3246320"/>
                </a:cubicBezTo>
                <a:cubicBezTo>
                  <a:pt x="8672923" y="3201702"/>
                  <a:pt x="8370273" y="3061239"/>
                  <a:pt x="8355114" y="3011154"/>
                </a:cubicBezTo>
                <a:cubicBezTo>
                  <a:pt x="8350422" y="2995674"/>
                  <a:pt x="8334361" y="2979739"/>
                  <a:pt x="8321004" y="2975186"/>
                </a:cubicBezTo>
                <a:cubicBezTo>
                  <a:pt x="8258382" y="2953786"/>
                  <a:pt x="8204061" y="2905750"/>
                  <a:pt x="8139993" y="2887993"/>
                </a:cubicBezTo>
                <a:cubicBezTo>
                  <a:pt x="8079535" y="2871148"/>
                  <a:pt x="8019980" y="2848609"/>
                  <a:pt x="7953747" y="2826301"/>
                </a:cubicBezTo>
                <a:cubicBezTo>
                  <a:pt x="7994353" y="2770297"/>
                  <a:pt x="8066361" y="2776900"/>
                  <a:pt x="8083145" y="2696083"/>
                </a:cubicBezTo>
                <a:cubicBezTo>
                  <a:pt x="8017633" y="2675138"/>
                  <a:pt x="7948695" y="2699043"/>
                  <a:pt x="7885529" y="2665804"/>
                </a:cubicBezTo>
                <a:cubicBezTo>
                  <a:pt x="7880115" y="2662846"/>
                  <a:pt x="7872715" y="2665804"/>
                  <a:pt x="7866219" y="2666715"/>
                </a:cubicBezTo>
                <a:cubicBezTo>
                  <a:pt x="7736099" y="2684472"/>
                  <a:pt x="7606520" y="2668993"/>
                  <a:pt x="7478205" y="2646681"/>
                </a:cubicBezTo>
                <a:cubicBezTo>
                  <a:pt x="7293403" y="2614811"/>
                  <a:pt x="7107878" y="2594550"/>
                  <a:pt x="6921993" y="2580207"/>
                </a:cubicBezTo>
                <a:cubicBezTo>
                  <a:pt x="6768412" y="2568368"/>
                  <a:pt x="6614471" y="2563133"/>
                  <a:pt x="6461612" y="2540368"/>
                </a:cubicBezTo>
                <a:cubicBezTo>
                  <a:pt x="6298106" y="2516010"/>
                  <a:pt x="6134780" y="2488463"/>
                  <a:pt x="5971453" y="2462965"/>
                </a:cubicBezTo>
                <a:cubicBezTo>
                  <a:pt x="5964054" y="2461826"/>
                  <a:pt x="5955887" y="2458241"/>
                  <a:pt x="5947992" y="2457985"/>
                </a:cubicBezTo>
                <a:close/>
                <a:moveTo>
                  <a:pt x="0" y="0"/>
                </a:moveTo>
                <a:lnTo>
                  <a:pt x="8078332" y="0"/>
                </a:lnTo>
                <a:lnTo>
                  <a:pt x="8051806" y="19899"/>
                </a:lnTo>
                <a:cubicBezTo>
                  <a:pt x="8010559" y="45723"/>
                  <a:pt x="7966035" y="59669"/>
                  <a:pt x="7919411" y="69998"/>
                </a:cubicBezTo>
                <a:cubicBezTo>
                  <a:pt x="7900760" y="74283"/>
                  <a:pt x="7882423" y="82852"/>
                  <a:pt x="7880558" y="103665"/>
                </a:cubicBezTo>
                <a:cubicBezTo>
                  <a:pt x="7878694" y="125395"/>
                  <a:pt x="7897654" y="133963"/>
                  <a:pt x="7913505" y="144066"/>
                </a:cubicBezTo>
                <a:cubicBezTo>
                  <a:pt x="7935573" y="158143"/>
                  <a:pt x="7957019" y="170388"/>
                  <a:pt x="7984993" y="172224"/>
                </a:cubicBezTo>
                <a:cubicBezTo>
                  <a:pt x="8030996" y="174978"/>
                  <a:pt x="8053062" y="214154"/>
                  <a:pt x="8079793" y="243535"/>
                </a:cubicBezTo>
                <a:cubicBezTo>
                  <a:pt x="8094711" y="260064"/>
                  <a:pt x="8102173" y="293423"/>
                  <a:pt x="8076065" y="299239"/>
                </a:cubicBezTo>
                <a:cubicBezTo>
                  <a:pt x="8013279" y="313320"/>
                  <a:pt x="8018253" y="354025"/>
                  <a:pt x="8019804" y="400240"/>
                </a:cubicBezTo>
                <a:cubicBezTo>
                  <a:pt x="8021980" y="457476"/>
                  <a:pt x="8058970" y="483796"/>
                  <a:pt x="8104349" y="505833"/>
                </a:cubicBezTo>
                <a:cubicBezTo>
                  <a:pt x="8119890" y="513484"/>
                  <a:pt x="8141956" y="513178"/>
                  <a:pt x="8147864" y="537052"/>
                </a:cubicBezTo>
                <a:cubicBezTo>
                  <a:pt x="8122377" y="559700"/>
                  <a:pt x="8091295" y="541338"/>
                  <a:pt x="8063941" y="547764"/>
                </a:cubicBezTo>
                <a:cubicBezTo>
                  <a:pt x="8041252" y="552966"/>
                  <a:pt x="8003642" y="550213"/>
                  <a:pt x="8034725" y="591836"/>
                </a:cubicBezTo>
                <a:cubicBezTo>
                  <a:pt x="8043740" y="603773"/>
                  <a:pt x="8033171" y="612956"/>
                  <a:pt x="8021669" y="613874"/>
                </a:cubicBezTo>
                <a:cubicBezTo>
                  <a:pt x="7929668" y="623362"/>
                  <a:pt x="7971939" y="707531"/>
                  <a:pt x="7942410" y="751909"/>
                </a:cubicBezTo>
                <a:cubicBezTo>
                  <a:pt x="7934331" y="764151"/>
                  <a:pt x="7943034" y="785269"/>
                  <a:pt x="7955778" y="790472"/>
                </a:cubicBezTo>
                <a:cubicBezTo>
                  <a:pt x="8037212" y="824753"/>
                  <a:pt x="8048401" y="906472"/>
                  <a:pt x="8087876" y="976867"/>
                </a:cubicBezTo>
                <a:cubicBezTo>
                  <a:pt x="8044981" y="1004717"/>
                  <a:pt x="7993697" y="1010838"/>
                  <a:pt x="7947386" y="1028897"/>
                </a:cubicBezTo>
                <a:cubicBezTo>
                  <a:pt x="7899207" y="1047873"/>
                  <a:pt x="7899207" y="1061952"/>
                  <a:pt x="7938992" y="1117042"/>
                </a:cubicBezTo>
                <a:cubicBezTo>
                  <a:pt x="7835489" y="1128980"/>
                  <a:pt x="7835489" y="1128980"/>
                  <a:pt x="7867503" y="1215596"/>
                </a:cubicBezTo>
                <a:cubicBezTo>
                  <a:pt x="7780782" y="1223554"/>
                  <a:pt x="7723594" y="1264566"/>
                  <a:pt x="7710229" y="1354244"/>
                </a:cubicBezTo>
                <a:cubicBezTo>
                  <a:pt x="7703701" y="1397704"/>
                  <a:pt x="7664539" y="1418209"/>
                  <a:pt x="7621024" y="1447286"/>
                </a:cubicBezTo>
                <a:cubicBezTo>
                  <a:pt x="7675106" y="1475446"/>
                  <a:pt x="7711784" y="1534209"/>
                  <a:pt x="7774880" y="1472076"/>
                </a:cubicBezTo>
                <a:cubicBezTo>
                  <a:pt x="7797879" y="1449429"/>
                  <a:pt x="7795707" y="1478199"/>
                  <a:pt x="7798812" y="1486462"/>
                </a:cubicBezTo>
                <a:cubicBezTo>
                  <a:pt x="7806271" y="1506661"/>
                  <a:pt x="7790732" y="1520130"/>
                  <a:pt x="7780474" y="1535432"/>
                </a:cubicBezTo>
                <a:cubicBezTo>
                  <a:pt x="7770528" y="1550736"/>
                  <a:pt x="7758715" y="1566956"/>
                  <a:pt x="7755919" y="1584099"/>
                </a:cubicBezTo>
                <a:cubicBezTo>
                  <a:pt x="7754055" y="1596034"/>
                  <a:pt x="7763068" y="1613478"/>
                  <a:pt x="7773014" y="1622355"/>
                </a:cubicBezTo>
                <a:cubicBezTo>
                  <a:pt x="7825233" y="1669183"/>
                  <a:pt x="7794151" y="1774469"/>
                  <a:pt x="7892993" y="1787937"/>
                </a:cubicBezTo>
                <a:cubicBezTo>
                  <a:pt x="7937439" y="1794056"/>
                  <a:pt x="7958885" y="1832621"/>
                  <a:pt x="7991521" y="1853739"/>
                </a:cubicBezTo>
                <a:cubicBezTo>
                  <a:pt x="8104970" y="1927500"/>
                  <a:pt x="8180811" y="2022380"/>
                  <a:pt x="8215932" y="2152764"/>
                </a:cubicBezTo>
                <a:cubicBezTo>
                  <a:pt x="8225567" y="2188879"/>
                  <a:pt x="8262556" y="2217957"/>
                  <a:pt x="8286489" y="2249786"/>
                </a:cubicBezTo>
                <a:cubicBezTo>
                  <a:pt x="8274987" y="2273047"/>
                  <a:pt x="8212203" y="2222852"/>
                  <a:pt x="8234270" y="2284064"/>
                </a:cubicBezTo>
                <a:cubicBezTo>
                  <a:pt x="8251054" y="2329975"/>
                  <a:pt x="8293949" y="2358439"/>
                  <a:pt x="8334357" y="2385679"/>
                </a:cubicBezTo>
                <a:cubicBezTo>
                  <a:pt x="8380357" y="2416591"/>
                  <a:pt x="8431331" y="2441382"/>
                  <a:pt x="8452157" y="2498616"/>
                </a:cubicBezTo>
                <a:cubicBezTo>
                  <a:pt x="8456509" y="2510859"/>
                  <a:pt x="8470494" y="2523714"/>
                  <a:pt x="8482927" y="2528612"/>
                </a:cubicBezTo>
                <a:cubicBezTo>
                  <a:pt x="9131298" y="3535869"/>
                  <a:pt x="10727356" y="3542602"/>
                  <a:pt x="10911361" y="3535561"/>
                </a:cubicBezTo>
                <a:cubicBezTo>
                  <a:pt x="11134219" y="3526686"/>
                  <a:pt x="11344956" y="3464554"/>
                  <a:pt x="11551649" y="3387120"/>
                </a:cubicBezTo>
                <a:cubicBezTo>
                  <a:pt x="11638991" y="3354371"/>
                  <a:pt x="11720114" y="3307851"/>
                  <a:pt x="11804971" y="3271735"/>
                </a:cubicBezTo>
                <a:cubicBezTo>
                  <a:pt x="11922148" y="3221845"/>
                  <a:pt x="12012596" y="3126660"/>
                  <a:pt x="12129465" y="3086565"/>
                </a:cubicBezTo>
                <a:lnTo>
                  <a:pt x="12192000" y="3060706"/>
                </a:lnTo>
                <a:lnTo>
                  <a:pt x="12192000" y="3766004"/>
                </a:lnTo>
                <a:lnTo>
                  <a:pt x="12069511" y="3730912"/>
                </a:lnTo>
                <a:cubicBezTo>
                  <a:pt x="11963133" y="3704591"/>
                  <a:pt x="11854734" y="3686839"/>
                  <a:pt x="11743305" y="3682401"/>
                </a:cubicBezTo>
                <a:cubicBezTo>
                  <a:pt x="11731805" y="3681961"/>
                  <a:pt x="11714789" y="3681575"/>
                  <a:pt x="11692833" y="3681484"/>
                </a:cubicBezTo>
                <a:cubicBezTo>
                  <a:pt x="11363495" y="3680110"/>
                  <a:pt x="9922719" y="3745047"/>
                  <a:pt x="9314871" y="4689350"/>
                </a:cubicBezTo>
                <a:cubicBezTo>
                  <a:pt x="9302438" y="4694248"/>
                  <a:pt x="9288453" y="4707103"/>
                  <a:pt x="9284101" y="4719346"/>
                </a:cubicBezTo>
                <a:cubicBezTo>
                  <a:pt x="9263275" y="4776580"/>
                  <a:pt x="9212301" y="4801371"/>
                  <a:pt x="9166300" y="4832283"/>
                </a:cubicBezTo>
                <a:cubicBezTo>
                  <a:pt x="9125893" y="4859523"/>
                  <a:pt x="9082998" y="4887987"/>
                  <a:pt x="9066214" y="4933898"/>
                </a:cubicBezTo>
                <a:cubicBezTo>
                  <a:pt x="9044146" y="4995110"/>
                  <a:pt x="9106931" y="4944915"/>
                  <a:pt x="9118433" y="4968176"/>
                </a:cubicBezTo>
                <a:cubicBezTo>
                  <a:pt x="9094500" y="5000005"/>
                  <a:pt x="9057511" y="5029083"/>
                  <a:pt x="9047876" y="5065198"/>
                </a:cubicBezTo>
                <a:cubicBezTo>
                  <a:pt x="9012755" y="5195582"/>
                  <a:pt x="8936914" y="5290462"/>
                  <a:pt x="8823465" y="5364223"/>
                </a:cubicBezTo>
                <a:cubicBezTo>
                  <a:pt x="8790828" y="5385341"/>
                  <a:pt x="8769383" y="5423906"/>
                  <a:pt x="8724937" y="5430025"/>
                </a:cubicBezTo>
                <a:cubicBezTo>
                  <a:pt x="8626095" y="5443493"/>
                  <a:pt x="8657177" y="5548779"/>
                  <a:pt x="8604958" y="5595607"/>
                </a:cubicBezTo>
                <a:cubicBezTo>
                  <a:pt x="8595012" y="5604484"/>
                  <a:pt x="8585999" y="5621928"/>
                  <a:pt x="8587863" y="5633863"/>
                </a:cubicBezTo>
                <a:cubicBezTo>
                  <a:pt x="8590659" y="5651006"/>
                  <a:pt x="8602472" y="5667226"/>
                  <a:pt x="8612418" y="5682530"/>
                </a:cubicBezTo>
                <a:cubicBezTo>
                  <a:pt x="8622675" y="5697832"/>
                  <a:pt x="8638215" y="5711301"/>
                  <a:pt x="8630756" y="5731500"/>
                </a:cubicBezTo>
                <a:cubicBezTo>
                  <a:pt x="8627651" y="5739763"/>
                  <a:pt x="8629823" y="5768533"/>
                  <a:pt x="8606823" y="5745886"/>
                </a:cubicBezTo>
                <a:cubicBezTo>
                  <a:pt x="8543727" y="5683753"/>
                  <a:pt x="8507049" y="5742516"/>
                  <a:pt x="8452968" y="5770676"/>
                </a:cubicBezTo>
                <a:cubicBezTo>
                  <a:pt x="8496482" y="5799753"/>
                  <a:pt x="8535645" y="5820258"/>
                  <a:pt x="8542173" y="5863718"/>
                </a:cubicBezTo>
                <a:cubicBezTo>
                  <a:pt x="8555538" y="5953396"/>
                  <a:pt x="8612726" y="5994408"/>
                  <a:pt x="8699447" y="6002366"/>
                </a:cubicBezTo>
                <a:cubicBezTo>
                  <a:pt x="8667433" y="6088982"/>
                  <a:pt x="8667433" y="6088982"/>
                  <a:pt x="8770936" y="6100920"/>
                </a:cubicBezTo>
                <a:cubicBezTo>
                  <a:pt x="8731151" y="6156010"/>
                  <a:pt x="8731151" y="6170089"/>
                  <a:pt x="8779329" y="6189065"/>
                </a:cubicBezTo>
                <a:cubicBezTo>
                  <a:pt x="8825641" y="6207124"/>
                  <a:pt x="8876925" y="6213245"/>
                  <a:pt x="8919820" y="6241095"/>
                </a:cubicBezTo>
                <a:cubicBezTo>
                  <a:pt x="8880345" y="6311490"/>
                  <a:pt x="8869155" y="6393209"/>
                  <a:pt x="8787721" y="6427490"/>
                </a:cubicBezTo>
                <a:cubicBezTo>
                  <a:pt x="8774978" y="6432693"/>
                  <a:pt x="8766275" y="6453811"/>
                  <a:pt x="8774354" y="6466053"/>
                </a:cubicBezTo>
                <a:cubicBezTo>
                  <a:pt x="8803883" y="6510431"/>
                  <a:pt x="8761612" y="6594600"/>
                  <a:pt x="8853613" y="6604088"/>
                </a:cubicBezTo>
                <a:cubicBezTo>
                  <a:pt x="8865115" y="6605005"/>
                  <a:pt x="8875684" y="6614189"/>
                  <a:pt x="8866669" y="6626125"/>
                </a:cubicBezTo>
                <a:cubicBezTo>
                  <a:pt x="8835586" y="6667749"/>
                  <a:pt x="8873196" y="6664996"/>
                  <a:pt x="8895884" y="6670198"/>
                </a:cubicBezTo>
                <a:cubicBezTo>
                  <a:pt x="8923238" y="6676624"/>
                  <a:pt x="8954320" y="6658261"/>
                  <a:pt x="8979808" y="6680910"/>
                </a:cubicBezTo>
                <a:cubicBezTo>
                  <a:pt x="8973900" y="6704783"/>
                  <a:pt x="8951834" y="6704478"/>
                  <a:pt x="8936293" y="6712128"/>
                </a:cubicBezTo>
                <a:cubicBezTo>
                  <a:pt x="8890913" y="6734166"/>
                  <a:pt x="8853924" y="6760486"/>
                  <a:pt x="8851748" y="6817721"/>
                </a:cubicBezTo>
                <a:lnTo>
                  <a:pt x="8854326" y="6858000"/>
                </a:lnTo>
                <a:lnTo>
                  <a:pt x="0" y="6858000"/>
                </a:lnTo>
                <a:close/>
              </a:path>
            </a:pathLst>
          </a:custGeom>
          <a:solidFill>
            <a:schemeClr val="bg2">
              <a:alpha val="50000"/>
            </a:schemeClr>
          </a:solidFill>
          <a:ln w="32707" cap="flat">
            <a:noFill/>
            <a:prstDash val="solid"/>
            <a:miter/>
          </a:ln>
        </p:spPr>
        <p:txBody>
          <a:bodyPr rtlCol="0" anchor="ctr"/>
          <a:lstStyle/>
          <a:p>
            <a:pPr defTabSz="457200"/>
            <a:endParaRPr lang="en-US">
              <a:solidFill>
                <a:schemeClr val="tx1"/>
              </a:solidFill>
            </a:endParaRPr>
          </a:p>
        </p:txBody>
      </p:sp>
      <p:sp>
        <p:nvSpPr>
          <p:cNvPr id="3" name="Content Placeholder 2">
            <a:extLst>
              <a:ext uri="{FF2B5EF4-FFF2-40B4-BE49-F238E27FC236}">
                <a16:creationId xmlns:a16="http://schemas.microsoft.com/office/drawing/2014/main" id="{BCDFA94E-8026-3452-4631-63DE5BBDA88B}"/>
              </a:ext>
            </a:extLst>
          </p:cNvPr>
          <p:cNvSpPr>
            <a:spLocks noGrp="1"/>
          </p:cNvSpPr>
          <p:nvPr>
            <p:ph idx="1"/>
          </p:nvPr>
        </p:nvSpPr>
        <p:spPr>
          <a:xfrm>
            <a:off x="1076143" y="2606674"/>
            <a:ext cx="4114801" cy="927155"/>
          </a:xfrm>
        </p:spPr>
        <p:txBody>
          <a:bodyPr>
            <a:normAutofit/>
          </a:bodyPr>
          <a:lstStyle/>
          <a:p>
            <a:r>
              <a:rPr lang="en-CA" sz="1800" dirty="0">
                <a:effectLst/>
                <a:latin typeface="Calibri" panose="020F0502020204030204" pitchFamily="34" charset="0"/>
                <a:ea typeface="Times New Roman" panose="02020603050405020304" pitchFamily="18" charset="0"/>
                <a:cs typeface="Times New Roman" panose="02020603050405020304" pitchFamily="18" charset="0"/>
              </a:rPr>
              <a:t>Some graphics from key literature in my review article. (Career development, research and project management)</a:t>
            </a:r>
          </a:p>
          <a:p>
            <a:endParaRPr lang="en-CA" sz="2000" dirty="0"/>
          </a:p>
        </p:txBody>
      </p:sp>
      <p:pic>
        <p:nvPicPr>
          <p:cNvPr id="5" name="Picture 4" descr="Graphical user interface, application, Word&#10;&#10;Description automatically generated">
            <a:extLst>
              <a:ext uri="{FF2B5EF4-FFF2-40B4-BE49-F238E27FC236}">
                <a16:creationId xmlns:a16="http://schemas.microsoft.com/office/drawing/2014/main" id="{B9C2DCC3-1D63-C52B-157B-4FE0C6ACB68E}"/>
              </a:ext>
            </a:extLst>
          </p:cNvPr>
          <p:cNvPicPr>
            <a:picLocks noChangeAspect="1"/>
          </p:cNvPicPr>
          <p:nvPr/>
        </p:nvPicPr>
        <p:blipFill rotWithShape="1">
          <a:blip r:embed="rId2"/>
          <a:srcRect l="7291" t="26758" r="65478" b="9674"/>
          <a:stretch/>
        </p:blipFill>
        <p:spPr bwMode="auto">
          <a:xfrm>
            <a:off x="8911988" y="556010"/>
            <a:ext cx="2880182" cy="2050664"/>
          </a:xfrm>
          <a:prstGeom prst="rect">
            <a:avLst/>
          </a:prstGeom>
          <a:extLst>
            <a:ext uri="{53640926-AAD7-44D8-BBD7-CCE9431645EC}">
              <a14:shadowObscured xmlns:a14="http://schemas.microsoft.com/office/drawing/2010/main"/>
            </a:ext>
          </a:extLst>
        </p:spPr>
      </p:pic>
      <p:pic>
        <p:nvPicPr>
          <p:cNvPr id="4" name="Picture 3" descr="Fig. 1">
            <a:extLst>
              <a:ext uri="{FF2B5EF4-FFF2-40B4-BE49-F238E27FC236}">
                <a16:creationId xmlns:a16="http://schemas.microsoft.com/office/drawing/2014/main" id="{3599039B-57FA-D133-FC7C-467C00C63B4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6517715" y="3192458"/>
            <a:ext cx="1527971" cy="2175048"/>
          </a:xfrm>
          <a:prstGeom prst="rect">
            <a:avLst/>
          </a:prstGeom>
          <a:noFill/>
        </p:spPr>
      </p:pic>
      <p:pic>
        <p:nvPicPr>
          <p:cNvPr id="6" name="Picture 5" descr="Graphical user interface, application, Word&#10;&#10;Description automatically generated">
            <a:extLst>
              <a:ext uri="{FF2B5EF4-FFF2-40B4-BE49-F238E27FC236}">
                <a16:creationId xmlns:a16="http://schemas.microsoft.com/office/drawing/2014/main" id="{4A5B6873-F0E2-6377-5D5C-3E8A00F496AB}"/>
              </a:ext>
            </a:extLst>
          </p:cNvPr>
          <p:cNvPicPr>
            <a:picLocks noChangeAspect="1"/>
          </p:cNvPicPr>
          <p:nvPr/>
        </p:nvPicPr>
        <p:blipFill rotWithShape="1">
          <a:blip r:embed="rId4"/>
          <a:srcRect l="11674" t="25000" r="76716" b="40261"/>
          <a:stretch/>
        </p:blipFill>
        <p:spPr bwMode="auto">
          <a:xfrm>
            <a:off x="9702416" y="4585648"/>
            <a:ext cx="1940267" cy="1770701"/>
          </a:xfrm>
          <a:prstGeom prst="rect">
            <a:avLst/>
          </a:prstGeom>
          <a:extLst>
            <a:ext uri="{53640926-AAD7-44D8-BBD7-CCE9431645EC}">
              <a14:shadowObscured xmlns:a14="http://schemas.microsoft.com/office/drawing/2010/main"/>
            </a:ext>
          </a:extLst>
        </p:spPr>
      </p:pic>
      <p:sp>
        <p:nvSpPr>
          <p:cNvPr id="8" name="TextBox 7">
            <a:extLst>
              <a:ext uri="{FF2B5EF4-FFF2-40B4-BE49-F238E27FC236}">
                <a16:creationId xmlns:a16="http://schemas.microsoft.com/office/drawing/2014/main" id="{B96CF113-353A-09C1-0BF9-F5D1494FE4C9}"/>
              </a:ext>
            </a:extLst>
          </p:cNvPr>
          <p:cNvSpPr txBox="1"/>
          <p:nvPr/>
        </p:nvSpPr>
        <p:spPr>
          <a:xfrm>
            <a:off x="2279393" y="5872464"/>
            <a:ext cx="7419975" cy="1092607"/>
          </a:xfrm>
          <a:prstGeom prst="rect">
            <a:avLst/>
          </a:prstGeom>
          <a:noFill/>
        </p:spPr>
        <p:txBody>
          <a:bodyPr wrap="square" rtlCol="0">
            <a:spAutoFit/>
          </a:bodyPr>
          <a:lstStyle/>
          <a:p>
            <a:r>
              <a:rPr lang="en-CA" sz="1000" dirty="0">
                <a:effectLst/>
                <a:latin typeface="Calibri" panose="020F0502020204030204" pitchFamily="34" charset="0"/>
                <a:ea typeface="Times New Roman" panose="02020603050405020304" pitchFamily="18" charset="0"/>
                <a:cs typeface="Times New Roman" panose="02020603050405020304" pitchFamily="18" charset="0"/>
              </a:rPr>
              <a:t>Shay JW, Wright WE. Telomeres and telomerase: three decades of progress. Nat Rev Genet [Internet]. 2019;20(5):299–309. Available from: </a:t>
            </a:r>
            <a:r>
              <a:rPr lang="en-CA" sz="1000" dirty="0">
                <a:effectLst/>
                <a:latin typeface="Calibri" panose="020F0502020204030204" pitchFamily="34" charset="0"/>
                <a:ea typeface="Times New Roman" panose="02020603050405020304" pitchFamily="18" charset="0"/>
                <a:cs typeface="Times New Roman" panose="02020603050405020304" pitchFamily="18" charset="0"/>
                <a:hlinkClick r:id="rId5"/>
              </a:rPr>
              <a:t>http://dx.doi.org/10.1038/s41576-019-0099-1</a:t>
            </a:r>
            <a:endParaRPr lang="en-CA" sz="10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CA" sz="1000" dirty="0" err="1">
                <a:effectLst/>
                <a:latin typeface="Calibri" panose="020F0502020204030204" pitchFamily="34" charset="0"/>
                <a:ea typeface="Times New Roman" panose="02020603050405020304" pitchFamily="18" charset="0"/>
                <a:cs typeface="Times New Roman" panose="02020603050405020304" pitchFamily="18" charset="0"/>
              </a:rPr>
              <a:t>Mocellin</a:t>
            </a:r>
            <a:r>
              <a:rPr lang="en-CA" sz="1000" dirty="0">
                <a:effectLst/>
                <a:latin typeface="Calibri" panose="020F0502020204030204" pitchFamily="34" charset="0"/>
                <a:ea typeface="Times New Roman" panose="02020603050405020304" pitchFamily="18" charset="0"/>
                <a:cs typeface="Times New Roman" panose="02020603050405020304" pitchFamily="18" charset="0"/>
              </a:rPr>
              <a:t> S, Pooley KA, Nitti D. Telomerase and the search for the end of cancer. Trends Mol Med [Internet]. 2013;19(2):125–33. Available from: </a:t>
            </a:r>
            <a:r>
              <a:rPr lang="en-CA" sz="1000" dirty="0">
                <a:effectLst/>
                <a:latin typeface="Calibri" panose="020F0502020204030204" pitchFamily="34" charset="0"/>
                <a:ea typeface="Times New Roman" panose="02020603050405020304" pitchFamily="18" charset="0"/>
                <a:cs typeface="Times New Roman" panose="02020603050405020304" pitchFamily="18" charset="0"/>
                <a:hlinkClick r:id="rId6"/>
              </a:rPr>
              <a:t>http://dx.doi.org/10.1016/j.molmed.2012.11.006</a:t>
            </a:r>
            <a:endParaRPr lang="en-CA" sz="10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CA" sz="1000" dirty="0">
                <a:effectLst/>
                <a:latin typeface="Calibri" panose="020F0502020204030204" pitchFamily="34" charset="0"/>
                <a:ea typeface="Times New Roman" panose="02020603050405020304" pitchFamily="18" charset="0"/>
                <a:cs typeface="Times New Roman" panose="02020603050405020304" pitchFamily="18" charset="0"/>
              </a:rPr>
              <a:t>Paul JM, Templeton SD, </a:t>
            </a:r>
            <a:r>
              <a:rPr lang="en-CA" sz="1000" dirty="0" err="1">
                <a:effectLst/>
                <a:latin typeface="Calibri" panose="020F0502020204030204" pitchFamily="34" charset="0"/>
                <a:ea typeface="Times New Roman" panose="02020603050405020304" pitchFamily="18" charset="0"/>
                <a:cs typeface="Times New Roman" panose="02020603050405020304" pitchFamily="18" charset="0"/>
              </a:rPr>
              <a:t>Baharani</a:t>
            </a:r>
            <a:r>
              <a:rPr lang="en-CA" sz="1000" dirty="0">
                <a:effectLst/>
                <a:latin typeface="Calibri" panose="020F0502020204030204" pitchFamily="34" charset="0"/>
                <a:ea typeface="Times New Roman" panose="02020603050405020304" pitchFamily="18" charset="0"/>
                <a:cs typeface="Times New Roman" panose="02020603050405020304" pitchFamily="18" charset="0"/>
              </a:rPr>
              <a:t> A, </a:t>
            </a:r>
            <a:r>
              <a:rPr lang="en-CA" sz="1000" dirty="0" err="1">
                <a:effectLst/>
                <a:latin typeface="Calibri" panose="020F0502020204030204" pitchFamily="34" charset="0"/>
                <a:ea typeface="Times New Roman" panose="02020603050405020304" pitchFamily="18" charset="0"/>
                <a:cs typeface="Times New Roman" panose="02020603050405020304" pitchFamily="18" charset="0"/>
              </a:rPr>
              <a:t>Freywald</a:t>
            </a:r>
            <a:r>
              <a:rPr lang="en-CA" sz="1000" dirty="0">
                <a:effectLst/>
                <a:latin typeface="Calibri" panose="020F0502020204030204" pitchFamily="34" charset="0"/>
                <a:ea typeface="Times New Roman" panose="02020603050405020304" pitchFamily="18" charset="0"/>
                <a:cs typeface="Times New Roman" panose="02020603050405020304" pitchFamily="18" charset="0"/>
              </a:rPr>
              <a:t> A, </a:t>
            </a:r>
            <a:r>
              <a:rPr lang="en-CA" sz="1000" dirty="0" err="1">
                <a:effectLst/>
                <a:latin typeface="Calibri" panose="020F0502020204030204" pitchFamily="34" charset="0"/>
                <a:ea typeface="Times New Roman" panose="02020603050405020304" pitchFamily="18" charset="0"/>
                <a:cs typeface="Times New Roman" panose="02020603050405020304" pitchFamily="18" charset="0"/>
              </a:rPr>
              <a:t>Vizeacoumar</a:t>
            </a:r>
            <a:r>
              <a:rPr lang="en-CA" sz="1000" dirty="0">
                <a:effectLst/>
                <a:latin typeface="Calibri" panose="020F0502020204030204" pitchFamily="34" charset="0"/>
                <a:ea typeface="Times New Roman" panose="02020603050405020304" pitchFamily="18" charset="0"/>
                <a:cs typeface="Times New Roman" panose="02020603050405020304" pitchFamily="18" charset="0"/>
              </a:rPr>
              <a:t> FJ. Building high-resolution synthetic lethal networks: A “Google map” of the cancer cell. Trends Mol Med [Internet]. 2014;20(12):704–15. Available from: http://dx.doi.org/10.1016/j.molmed.2014.09.009</a:t>
            </a:r>
          </a:p>
          <a:p>
            <a:endParaRPr lang="en-CA" sz="500" dirty="0"/>
          </a:p>
        </p:txBody>
      </p:sp>
    </p:spTree>
    <p:extLst>
      <p:ext uri="{BB962C8B-B14F-4D97-AF65-F5344CB8AC3E}">
        <p14:creationId xmlns:p14="http://schemas.microsoft.com/office/powerpoint/2010/main" val="3890528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86C6FB-EC2E-3866-68CF-261E042F3DE4}"/>
              </a:ext>
            </a:extLst>
          </p:cNvPr>
          <p:cNvSpPr>
            <a:spLocks noGrp="1"/>
          </p:cNvSpPr>
          <p:nvPr>
            <p:ph idx="1"/>
          </p:nvPr>
        </p:nvSpPr>
        <p:spPr>
          <a:xfrm>
            <a:off x="838200" y="1825625"/>
            <a:ext cx="4714875" cy="4351338"/>
          </a:xfrm>
        </p:spPr>
        <p:txBody>
          <a:bodyPr>
            <a:normAutofit/>
          </a:bodyPr>
          <a:lstStyle/>
          <a:p>
            <a:r>
              <a:rPr lang="en-US" sz="1800" dirty="0"/>
              <a:t>Professional Development Workshop. Learned about different resources for networking at </a:t>
            </a:r>
            <a:r>
              <a:rPr lang="en-US" sz="1800" dirty="0" err="1"/>
              <a:t>usask</a:t>
            </a:r>
            <a:r>
              <a:rPr lang="en-US" sz="1800" dirty="0"/>
              <a:t> and abroad. Also taught techniques for connecting different skills to personal stories.</a:t>
            </a:r>
            <a:r>
              <a:rPr lang="en-CA" sz="1800" dirty="0"/>
              <a:t> (Professionalism, interpersonal skills, communication, career development)</a:t>
            </a:r>
            <a:endParaRPr lang="en-US" sz="1800" dirty="0"/>
          </a:p>
        </p:txBody>
      </p:sp>
      <p:pic>
        <p:nvPicPr>
          <p:cNvPr id="5" name="Picture 4">
            <a:extLst>
              <a:ext uri="{FF2B5EF4-FFF2-40B4-BE49-F238E27FC236}">
                <a16:creationId xmlns:a16="http://schemas.microsoft.com/office/drawing/2014/main" id="{187340B7-43C4-F452-22B2-0D7319623FD7}"/>
              </a:ext>
            </a:extLst>
          </p:cNvPr>
          <p:cNvPicPr>
            <a:picLocks noChangeAspect="1"/>
          </p:cNvPicPr>
          <p:nvPr/>
        </p:nvPicPr>
        <p:blipFill rotWithShape="1">
          <a:blip r:embed="rId2"/>
          <a:srcRect l="5156" t="22517" r="70078" b="16096"/>
          <a:stretch/>
        </p:blipFill>
        <p:spPr>
          <a:xfrm>
            <a:off x="5624514" y="89722"/>
            <a:ext cx="4119561" cy="3105916"/>
          </a:xfrm>
          <a:prstGeom prst="rect">
            <a:avLst/>
          </a:prstGeom>
        </p:spPr>
      </p:pic>
      <p:pic>
        <p:nvPicPr>
          <p:cNvPr id="7" name="Picture 6">
            <a:extLst>
              <a:ext uri="{FF2B5EF4-FFF2-40B4-BE49-F238E27FC236}">
                <a16:creationId xmlns:a16="http://schemas.microsoft.com/office/drawing/2014/main" id="{0882D087-37E7-3F12-B425-28672AB75F2A}"/>
              </a:ext>
            </a:extLst>
          </p:cNvPr>
          <p:cNvPicPr>
            <a:picLocks noChangeAspect="1"/>
          </p:cNvPicPr>
          <p:nvPr/>
        </p:nvPicPr>
        <p:blipFill rotWithShape="1">
          <a:blip r:embed="rId3"/>
          <a:srcRect l="5391" t="19692" r="57733" b="23545"/>
          <a:stretch/>
        </p:blipFill>
        <p:spPr>
          <a:xfrm>
            <a:off x="6343650" y="3790950"/>
            <a:ext cx="4495800" cy="2105025"/>
          </a:xfrm>
          <a:prstGeom prst="rect">
            <a:avLst/>
          </a:prstGeom>
        </p:spPr>
      </p:pic>
    </p:spTree>
    <p:extLst>
      <p:ext uri="{BB962C8B-B14F-4D97-AF65-F5344CB8AC3E}">
        <p14:creationId xmlns:p14="http://schemas.microsoft.com/office/powerpoint/2010/main" val="17653375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TotalTime>
  <Words>3939</Words>
  <Application>Microsoft Office PowerPoint</Application>
  <PresentationFormat>Widescreen</PresentationFormat>
  <Paragraphs>143</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Learning Artifacts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Artifacts</dc:title>
  <dc:creator>Price, Jared</dc:creator>
  <cp:lastModifiedBy>Price, Jared</cp:lastModifiedBy>
  <cp:revision>1</cp:revision>
  <dcterms:created xsi:type="dcterms:W3CDTF">2022-12-13T03:11:05Z</dcterms:created>
  <dcterms:modified xsi:type="dcterms:W3CDTF">2022-12-13T05:15:17Z</dcterms:modified>
</cp:coreProperties>
</file>

<file path=docProps/thumbnail.jpeg>
</file>